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</p:sldIdLst>
  <p:sldSz cx="34747200" cy="51206400"/>
  <p:notesSz cx="9236075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1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778932" algn="l" rtl="0" fontAlgn="base">
      <a:spcBef>
        <a:spcPct val="0"/>
      </a:spcBef>
      <a:spcAft>
        <a:spcPct val="0"/>
      </a:spcAft>
      <a:defRPr sz="41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1557863" algn="l" rtl="0" fontAlgn="base">
      <a:spcBef>
        <a:spcPct val="0"/>
      </a:spcBef>
      <a:spcAft>
        <a:spcPct val="0"/>
      </a:spcAft>
      <a:defRPr sz="41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2336795" algn="l" rtl="0" fontAlgn="base">
      <a:spcBef>
        <a:spcPct val="0"/>
      </a:spcBef>
      <a:spcAft>
        <a:spcPct val="0"/>
      </a:spcAft>
      <a:defRPr sz="41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3115727" algn="l" rtl="0" fontAlgn="base">
      <a:spcBef>
        <a:spcPct val="0"/>
      </a:spcBef>
      <a:spcAft>
        <a:spcPct val="0"/>
      </a:spcAft>
      <a:defRPr sz="41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3894658" algn="l" defTabSz="1557863" rtl="0" eaLnBrk="1" latinLnBrk="0" hangingPunct="1">
      <a:defRPr sz="41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4673590" algn="l" defTabSz="1557863" rtl="0" eaLnBrk="1" latinLnBrk="0" hangingPunct="1">
      <a:defRPr sz="41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5452521" algn="l" defTabSz="1557863" rtl="0" eaLnBrk="1" latinLnBrk="0" hangingPunct="1">
      <a:defRPr sz="41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6231453" algn="l" defTabSz="1557863" rtl="0" eaLnBrk="1" latinLnBrk="0" hangingPunct="1">
      <a:defRPr sz="41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7F"/>
    <a:srgbClr val="005B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464" autoAdjust="0"/>
    <p:restoredTop sz="90929"/>
  </p:normalViewPr>
  <p:slideViewPr>
    <p:cSldViewPr>
      <p:cViewPr>
        <p:scale>
          <a:sx n="25" d="100"/>
          <a:sy n="25" d="100"/>
        </p:scale>
        <p:origin x="-88" y="3200"/>
      </p:cViewPr>
      <p:guideLst>
        <p:guide orient="horz" pos="16128"/>
        <p:guide pos="109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/>
          <p:nvPr userDrawn="1"/>
        </p:nvSpPr>
        <p:spPr>
          <a:xfrm>
            <a:off x="26596625" y="2370673"/>
            <a:ext cx="314679" cy="788249"/>
          </a:xfrm>
          <a:prstGeom prst="rect">
            <a:avLst/>
          </a:prstGeom>
          <a:noFill/>
        </p:spPr>
        <p:txBody>
          <a:bodyPr wrap="none" lIns="155786" tIns="77893" rIns="155786" bIns="77893">
            <a:spAutoFit/>
          </a:bodyPr>
          <a:lstStyle/>
          <a:p>
            <a:pPr eaLnBrk="0" hangingPunct="0">
              <a:defRPr/>
            </a:pPr>
            <a:endParaRPr lang="en-US" dirty="0">
              <a:ea typeface="ＭＳ Ｐゴシック" pitchFamily="96" charset="-128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41303" y="8060271"/>
            <a:ext cx="11260667" cy="3793066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2065002" y="8060267"/>
            <a:ext cx="10778067" cy="18491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12145436" y="27973871"/>
            <a:ext cx="10778067" cy="182541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3406103" y="8060271"/>
            <a:ext cx="11019367" cy="3793066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136903" y="948267"/>
            <a:ext cx="27347333" cy="3562948"/>
          </a:xfrm>
        </p:spPr>
        <p:txBody>
          <a:bodyPr/>
          <a:lstStyle>
            <a:lvl1pPr algn="ctr">
              <a:defRPr sz="9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136903" y="5452537"/>
            <a:ext cx="27427767" cy="1896533"/>
          </a:xfrm>
        </p:spPr>
        <p:txBody>
          <a:bodyPr/>
          <a:lstStyle>
            <a:lvl1pPr marL="0" indent="0" algn="ctr">
              <a:buNone/>
              <a:defRPr sz="4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TSI PPT - poster horizontal (xhi)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8379" y="5"/>
            <a:ext cx="34755579" cy="5122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05708" y="10238322"/>
            <a:ext cx="29535791" cy="3072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0589" tIns="200294" rIns="400589" bIns="2002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56469" y="1002596"/>
            <a:ext cx="24237244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0589" tIns="200294" rIns="400589" bIns="20029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pic>
        <p:nvPicPr>
          <p:cNvPr id="1029" name="Picture 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-8379" y="-24696"/>
            <a:ext cx="34755579" cy="765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54" descr="EDlogoairbrush new colors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7138" y="266701"/>
            <a:ext cx="2406297" cy="709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</p:sldLayoutIdLst>
  <p:txStyles>
    <p:titleStyle>
      <a:lvl1pPr algn="l" defTabSz="4005549" rtl="0" eaLnBrk="0" fontAlgn="base" hangingPunct="0">
        <a:lnSpc>
          <a:spcPts val="11244"/>
        </a:lnSpc>
        <a:spcBef>
          <a:spcPct val="0"/>
        </a:spcBef>
        <a:spcAft>
          <a:spcPct val="0"/>
        </a:spcAft>
        <a:defRPr sz="112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l" defTabSz="4005549" rtl="0" eaLnBrk="0" fontAlgn="base" hangingPunct="0">
        <a:lnSpc>
          <a:spcPts val="11244"/>
        </a:lnSpc>
        <a:spcBef>
          <a:spcPct val="0"/>
        </a:spcBef>
        <a:spcAft>
          <a:spcPct val="0"/>
        </a:spcAft>
        <a:defRPr sz="11200">
          <a:solidFill>
            <a:schemeClr val="tx2"/>
          </a:solidFill>
          <a:latin typeface="Arial" charset="0"/>
          <a:ea typeface="ＭＳ Ｐゴシック" pitchFamily="96" charset="-128"/>
          <a:cs typeface="ＭＳ Ｐゴシック"/>
        </a:defRPr>
      </a:lvl2pPr>
      <a:lvl3pPr algn="l" defTabSz="4005549" rtl="0" eaLnBrk="0" fontAlgn="base" hangingPunct="0">
        <a:lnSpc>
          <a:spcPts val="11244"/>
        </a:lnSpc>
        <a:spcBef>
          <a:spcPct val="0"/>
        </a:spcBef>
        <a:spcAft>
          <a:spcPct val="0"/>
        </a:spcAft>
        <a:defRPr sz="11200">
          <a:solidFill>
            <a:schemeClr val="tx2"/>
          </a:solidFill>
          <a:latin typeface="Arial" charset="0"/>
          <a:ea typeface="ＭＳ Ｐゴシック" pitchFamily="96" charset="-128"/>
          <a:cs typeface="ＭＳ Ｐゴシック"/>
        </a:defRPr>
      </a:lvl3pPr>
      <a:lvl4pPr algn="l" defTabSz="4005549" rtl="0" eaLnBrk="0" fontAlgn="base" hangingPunct="0">
        <a:lnSpc>
          <a:spcPts val="11244"/>
        </a:lnSpc>
        <a:spcBef>
          <a:spcPct val="0"/>
        </a:spcBef>
        <a:spcAft>
          <a:spcPct val="0"/>
        </a:spcAft>
        <a:defRPr sz="11200">
          <a:solidFill>
            <a:schemeClr val="tx2"/>
          </a:solidFill>
          <a:latin typeface="Arial" charset="0"/>
          <a:ea typeface="ＭＳ Ｐゴシック" pitchFamily="96" charset="-128"/>
          <a:cs typeface="ＭＳ Ｐゴシック"/>
        </a:defRPr>
      </a:lvl4pPr>
      <a:lvl5pPr algn="l" defTabSz="4005549" rtl="0" eaLnBrk="0" fontAlgn="base" hangingPunct="0">
        <a:lnSpc>
          <a:spcPts val="11244"/>
        </a:lnSpc>
        <a:spcBef>
          <a:spcPct val="0"/>
        </a:spcBef>
        <a:spcAft>
          <a:spcPct val="0"/>
        </a:spcAft>
        <a:defRPr sz="11200">
          <a:solidFill>
            <a:schemeClr val="tx2"/>
          </a:solidFill>
          <a:latin typeface="Arial" charset="0"/>
          <a:ea typeface="ＭＳ Ｐゴシック" pitchFamily="96" charset="-128"/>
          <a:cs typeface="ＭＳ Ｐゴシック"/>
        </a:defRPr>
      </a:lvl5pPr>
      <a:lvl6pPr marL="778932" algn="l" defTabSz="4005549" rtl="0" fontAlgn="base">
        <a:lnSpc>
          <a:spcPts val="11244"/>
        </a:lnSpc>
        <a:spcBef>
          <a:spcPct val="0"/>
        </a:spcBef>
        <a:spcAft>
          <a:spcPct val="0"/>
        </a:spcAft>
        <a:defRPr sz="11200">
          <a:solidFill>
            <a:schemeClr val="tx2"/>
          </a:solidFill>
          <a:latin typeface="Arial" charset="0"/>
          <a:ea typeface="ＭＳ Ｐゴシック" pitchFamily="96" charset="-128"/>
        </a:defRPr>
      </a:lvl6pPr>
      <a:lvl7pPr marL="1557863" algn="l" defTabSz="4005549" rtl="0" fontAlgn="base">
        <a:lnSpc>
          <a:spcPts val="11244"/>
        </a:lnSpc>
        <a:spcBef>
          <a:spcPct val="0"/>
        </a:spcBef>
        <a:spcAft>
          <a:spcPct val="0"/>
        </a:spcAft>
        <a:defRPr sz="11200">
          <a:solidFill>
            <a:schemeClr val="tx2"/>
          </a:solidFill>
          <a:latin typeface="Arial" charset="0"/>
          <a:ea typeface="ＭＳ Ｐゴシック" pitchFamily="96" charset="-128"/>
        </a:defRPr>
      </a:lvl7pPr>
      <a:lvl8pPr marL="2336795" algn="l" defTabSz="4005549" rtl="0" fontAlgn="base">
        <a:lnSpc>
          <a:spcPts val="11244"/>
        </a:lnSpc>
        <a:spcBef>
          <a:spcPct val="0"/>
        </a:spcBef>
        <a:spcAft>
          <a:spcPct val="0"/>
        </a:spcAft>
        <a:defRPr sz="11200">
          <a:solidFill>
            <a:schemeClr val="tx2"/>
          </a:solidFill>
          <a:latin typeface="Arial" charset="0"/>
          <a:ea typeface="ＭＳ Ｐゴシック" pitchFamily="96" charset="-128"/>
        </a:defRPr>
      </a:lvl8pPr>
      <a:lvl9pPr marL="3115727" algn="l" defTabSz="4005549" rtl="0" fontAlgn="base">
        <a:lnSpc>
          <a:spcPts val="11244"/>
        </a:lnSpc>
        <a:spcBef>
          <a:spcPct val="0"/>
        </a:spcBef>
        <a:spcAft>
          <a:spcPct val="0"/>
        </a:spcAft>
        <a:defRPr sz="11200">
          <a:solidFill>
            <a:schemeClr val="tx2"/>
          </a:solidFill>
          <a:latin typeface="Arial" charset="0"/>
          <a:ea typeface="ＭＳ Ｐゴシック" pitchFamily="96" charset="-128"/>
        </a:defRPr>
      </a:lvl9pPr>
    </p:titleStyle>
    <p:bodyStyle>
      <a:lvl1pPr marL="1501067" indent="-1501067" algn="l" defTabSz="4005549" rtl="0" eaLnBrk="0" fontAlgn="base" hangingPunct="0">
        <a:spcBef>
          <a:spcPct val="20000"/>
        </a:spcBef>
        <a:spcAft>
          <a:spcPct val="0"/>
        </a:spcAft>
        <a:buChar char="•"/>
        <a:defRPr sz="8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3253663" indent="-1249536" algn="l" defTabSz="4005549" rtl="0" eaLnBrk="0" fontAlgn="base" hangingPunct="0">
        <a:spcBef>
          <a:spcPct val="20000"/>
        </a:spcBef>
        <a:spcAft>
          <a:spcPct val="0"/>
        </a:spcAft>
        <a:buChar char="–"/>
        <a:defRPr sz="61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5006259" indent="-1000711" algn="l" defTabSz="4005549" rtl="0" eaLnBrk="0" fontAlgn="base" hangingPunct="0">
        <a:spcBef>
          <a:spcPct val="20000"/>
        </a:spcBef>
        <a:spcAft>
          <a:spcPct val="0"/>
        </a:spcAft>
        <a:buChar char="•"/>
        <a:defRPr sz="61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7010385" indent="-1000711" algn="l" defTabSz="4005549" rtl="0" eaLnBrk="0" fontAlgn="base" hangingPunct="0">
        <a:spcBef>
          <a:spcPct val="20000"/>
        </a:spcBef>
        <a:spcAft>
          <a:spcPct val="0"/>
        </a:spcAft>
        <a:buChar char="–"/>
        <a:defRPr sz="61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9014512" indent="-1003416" algn="l" defTabSz="4005549" rtl="0" eaLnBrk="0" fontAlgn="base" hangingPunct="0">
        <a:spcBef>
          <a:spcPct val="20000"/>
        </a:spcBef>
        <a:spcAft>
          <a:spcPct val="0"/>
        </a:spcAft>
        <a:buChar char="»"/>
        <a:defRPr sz="61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9793443" indent="-1003416" algn="l" defTabSz="4005549" rtl="0" fontAlgn="base">
        <a:spcBef>
          <a:spcPct val="20000"/>
        </a:spcBef>
        <a:spcAft>
          <a:spcPct val="0"/>
        </a:spcAft>
        <a:buChar char="»"/>
        <a:defRPr sz="6100">
          <a:solidFill>
            <a:schemeClr val="tx1"/>
          </a:solidFill>
          <a:latin typeface="+mn-lt"/>
          <a:ea typeface="+mn-ea"/>
        </a:defRPr>
      </a:lvl6pPr>
      <a:lvl7pPr marL="10572375" indent="-1003416" algn="l" defTabSz="4005549" rtl="0" fontAlgn="base">
        <a:spcBef>
          <a:spcPct val="20000"/>
        </a:spcBef>
        <a:spcAft>
          <a:spcPct val="0"/>
        </a:spcAft>
        <a:buChar char="»"/>
        <a:defRPr sz="6100">
          <a:solidFill>
            <a:schemeClr val="tx1"/>
          </a:solidFill>
          <a:latin typeface="+mn-lt"/>
          <a:ea typeface="+mn-ea"/>
        </a:defRPr>
      </a:lvl7pPr>
      <a:lvl8pPr marL="11351307" indent="-1003416" algn="l" defTabSz="4005549" rtl="0" fontAlgn="base">
        <a:spcBef>
          <a:spcPct val="20000"/>
        </a:spcBef>
        <a:spcAft>
          <a:spcPct val="0"/>
        </a:spcAft>
        <a:buChar char="»"/>
        <a:defRPr sz="6100">
          <a:solidFill>
            <a:schemeClr val="tx1"/>
          </a:solidFill>
          <a:latin typeface="+mn-lt"/>
          <a:ea typeface="+mn-ea"/>
        </a:defRPr>
      </a:lvl8pPr>
      <a:lvl9pPr marL="12130238" indent="-1003416" algn="l" defTabSz="4005549" rtl="0" fontAlgn="base">
        <a:spcBef>
          <a:spcPct val="20000"/>
        </a:spcBef>
        <a:spcAft>
          <a:spcPct val="0"/>
        </a:spcAft>
        <a:buChar char="»"/>
        <a:defRPr sz="6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55786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78932" algn="l" defTabSz="155786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57863" algn="l" defTabSz="155786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36795" algn="l" defTabSz="155786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15727" algn="l" defTabSz="155786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894658" algn="l" defTabSz="155786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73590" algn="l" defTabSz="155786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52521" algn="l" defTabSz="155786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31453" algn="l" defTabSz="155786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3438525" cy="7543800"/>
          </a:xfrm>
          <a:prstGeom prst="rect">
            <a:avLst/>
          </a:prstGeom>
          <a:solidFill>
            <a:srgbClr val="0046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27" y="1023929"/>
            <a:ext cx="6269492" cy="549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itle 5"/>
          <p:cNvSpPr txBox="1">
            <a:spLocks/>
          </p:cNvSpPr>
          <p:nvPr/>
        </p:nvSpPr>
        <p:spPr bwMode="auto">
          <a:xfrm>
            <a:off x="5791200" y="762000"/>
            <a:ext cx="28270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0589" tIns="200294" rIns="400589" bIns="200294" numCol="1" anchor="ctr" anchorCtr="0" compatLnSpc="1">
            <a:prstTxWarp prst="textNoShape">
              <a:avLst/>
            </a:prstTxWarp>
          </a:bodyPr>
          <a:lstStyle>
            <a:lvl1pPr algn="ctr" defTabSz="4005549" rtl="0" eaLnBrk="0" fontAlgn="base" hangingPunct="0">
              <a:lnSpc>
                <a:spcPts val="11244"/>
              </a:lnSpc>
              <a:spcBef>
                <a:spcPct val="0"/>
              </a:spcBef>
              <a:spcAft>
                <a:spcPct val="0"/>
              </a:spcAft>
              <a:defRPr sz="9200" baseline="0">
                <a:solidFill>
                  <a:schemeClr val="tx2"/>
                </a:solidFill>
                <a:latin typeface="+mj-lt"/>
                <a:ea typeface="+mj-ea"/>
                <a:cs typeface="ＭＳ Ｐゴシック"/>
              </a:defRPr>
            </a:lvl1pPr>
            <a:lvl2pPr algn="l" defTabSz="4005549" rtl="0" eaLnBrk="0" fontAlgn="base" hangingPunct="0">
              <a:lnSpc>
                <a:spcPts val="11244"/>
              </a:lnSpc>
              <a:spcBef>
                <a:spcPct val="0"/>
              </a:spcBef>
              <a:spcAft>
                <a:spcPct val="0"/>
              </a:spcAft>
              <a:defRPr sz="11200">
                <a:solidFill>
                  <a:schemeClr val="tx2"/>
                </a:solidFill>
                <a:latin typeface="Arial" charset="0"/>
                <a:ea typeface="ＭＳ Ｐゴシック" pitchFamily="96" charset="-128"/>
                <a:cs typeface="ＭＳ Ｐゴシック"/>
              </a:defRPr>
            </a:lvl2pPr>
            <a:lvl3pPr algn="l" defTabSz="4005549" rtl="0" eaLnBrk="0" fontAlgn="base" hangingPunct="0">
              <a:lnSpc>
                <a:spcPts val="11244"/>
              </a:lnSpc>
              <a:spcBef>
                <a:spcPct val="0"/>
              </a:spcBef>
              <a:spcAft>
                <a:spcPct val="0"/>
              </a:spcAft>
              <a:defRPr sz="11200">
                <a:solidFill>
                  <a:schemeClr val="tx2"/>
                </a:solidFill>
                <a:latin typeface="Arial" charset="0"/>
                <a:ea typeface="ＭＳ Ｐゴシック" pitchFamily="96" charset="-128"/>
                <a:cs typeface="ＭＳ Ｐゴシック"/>
              </a:defRPr>
            </a:lvl3pPr>
            <a:lvl4pPr algn="l" defTabSz="4005549" rtl="0" eaLnBrk="0" fontAlgn="base" hangingPunct="0">
              <a:lnSpc>
                <a:spcPts val="11244"/>
              </a:lnSpc>
              <a:spcBef>
                <a:spcPct val="0"/>
              </a:spcBef>
              <a:spcAft>
                <a:spcPct val="0"/>
              </a:spcAft>
              <a:defRPr sz="11200">
                <a:solidFill>
                  <a:schemeClr val="tx2"/>
                </a:solidFill>
                <a:latin typeface="Arial" charset="0"/>
                <a:ea typeface="ＭＳ Ｐゴシック" pitchFamily="96" charset="-128"/>
                <a:cs typeface="ＭＳ Ｐゴシック"/>
              </a:defRPr>
            </a:lvl4pPr>
            <a:lvl5pPr algn="l" defTabSz="4005549" rtl="0" eaLnBrk="0" fontAlgn="base" hangingPunct="0">
              <a:lnSpc>
                <a:spcPts val="11244"/>
              </a:lnSpc>
              <a:spcBef>
                <a:spcPct val="0"/>
              </a:spcBef>
              <a:spcAft>
                <a:spcPct val="0"/>
              </a:spcAft>
              <a:defRPr sz="11200">
                <a:solidFill>
                  <a:schemeClr val="tx2"/>
                </a:solidFill>
                <a:latin typeface="Arial" charset="0"/>
                <a:ea typeface="ＭＳ Ｐゴシック" pitchFamily="96" charset="-128"/>
                <a:cs typeface="ＭＳ Ｐゴシック"/>
              </a:defRPr>
            </a:lvl5pPr>
            <a:lvl6pPr marL="778932" algn="l" defTabSz="4005549" rtl="0" fontAlgn="base">
              <a:lnSpc>
                <a:spcPts val="11244"/>
              </a:lnSpc>
              <a:spcBef>
                <a:spcPct val="0"/>
              </a:spcBef>
              <a:spcAft>
                <a:spcPct val="0"/>
              </a:spcAft>
              <a:defRPr sz="112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6pPr>
            <a:lvl7pPr marL="1557863" algn="l" defTabSz="4005549" rtl="0" fontAlgn="base">
              <a:lnSpc>
                <a:spcPts val="11244"/>
              </a:lnSpc>
              <a:spcBef>
                <a:spcPct val="0"/>
              </a:spcBef>
              <a:spcAft>
                <a:spcPct val="0"/>
              </a:spcAft>
              <a:defRPr sz="112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7pPr>
            <a:lvl8pPr marL="2336795" algn="l" defTabSz="4005549" rtl="0" fontAlgn="base">
              <a:lnSpc>
                <a:spcPts val="11244"/>
              </a:lnSpc>
              <a:spcBef>
                <a:spcPct val="0"/>
              </a:spcBef>
              <a:spcAft>
                <a:spcPct val="0"/>
              </a:spcAft>
              <a:defRPr sz="112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8pPr>
            <a:lvl9pPr marL="3115727" algn="l" defTabSz="4005549" rtl="0" fontAlgn="base">
              <a:lnSpc>
                <a:spcPts val="11244"/>
              </a:lnSpc>
              <a:spcBef>
                <a:spcPct val="0"/>
              </a:spcBef>
              <a:spcAft>
                <a:spcPct val="0"/>
              </a:spcAft>
              <a:defRPr sz="112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r>
              <a:rPr lang="en-US" sz="12000" baseline="30000" dirty="0"/>
              <a:t>Keep the buprenorphine in place! Treating severe pain in a hospitalized patient with opioid dependence</a:t>
            </a:r>
            <a:endParaRPr lang="en-US" sz="1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172200" y="4343400"/>
            <a:ext cx="27965400" cy="189653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5400" dirty="0" smtClean="0"/>
              <a:t>Timothy J. Wiegand MD</a:t>
            </a:r>
            <a:endParaRPr lang="en-US" sz="5400" baseline="30000" dirty="0"/>
          </a:p>
          <a:p>
            <a:pPr>
              <a:lnSpc>
                <a:spcPct val="80000"/>
              </a:lnSpc>
            </a:pPr>
            <a:r>
              <a:rPr lang="en-US" sz="4400" dirty="0" smtClean="0"/>
              <a:t>Department </a:t>
            </a:r>
            <a:r>
              <a:rPr lang="en-US" sz="4400" dirty="0"/>
              <a:t>of Emergency Medicine, University of Rochester Medical Center, Rochester, NY </a:t>
            </a:r>
            <a:r>
              <a:rPr lang="en-US" sz="4400" dirty="0" smtClean="0"/>
              <a:t>USA</a:t>
            </a:r>
            <a:endParaRPr lang="en-US" sz="4400" dirty="0"/>
          </a:p>
          <a:p>
            <a:endParaRPr lang="en-US" sz="4200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4801" y="7848600"/>
            <a:ext cx="16840199" cy="38633400"/>
          </a:xfrm>
        </p:spPr>
        <p:txBody>
          <a:bodyPr/>
          <a:lstStyle/>
          <a:p>
            <a:r>
              <a:rPr lang="en-US" sz="6000" b="1" dirty="0" smtClean="0">
                <a:latin typeface="+mj-lt"/>
              </a:rPr>
              <a:t>Background:</a:t>
            </a:r>
            <a:endParaRPr lang="en-US" sz="6000" dirty="0" smtClean="0">
              <a:latin typeface="+mj-lt"/>
            </a:endParaRPr>
          </a:p>
          <a:p>
            <a:pPr marL="857250" indent="-857250">
              <a:buFont typeface="Arial"/>
              <a:buChar char="•"/>
            </a:pPr>
            <a:r>
              <a:rPr lang="en-US" sz="4800" dirty="0"/>
              <a:t>Buprenorphine </a:t>
            </a:r>
            <a:r>
              <a:rPr lang="en-US" sz="4800" dirty="0" smtClean="0"/>
              <a:t>(bup) is </a:t>
            </a:r>
            <a:r>
              <a:rPr lang="en-US" sz="4800" dirty="0"/>
              <a:t>a partial </a:t>
            </a:r>
            <a:r>
              <a:rPr lang="en-US" sz="4800" dirty="0" smtClean="0"/>
              <a:t>mu opioid </a:t>
            </a:r>
            <a:r>
              <a:rPr lang="en-US" sz="4800" dirty="0"/>
              <a:t>receptor agonist used to treat opioid dependence. It is available in various </a:t>
            </a:r>
            <a:r>
              <a:rPr lang="en-US" sz="4800" dirty="0" smtClean="0"/>
              <a:t>formulations </a:t>
            </a:r>
            <a:r>
              <a:rPr lang="en-US" sz="4800" dirty="0"/>
              <a:t>including </a:t>
            </a:r>
            <a:r>
              <a:rPr lang="en-US" sz="4800" dirty="0" smtClean="0"/>
              <a:t>bup </a:t>
            </a:r>
            <a:r>
              <a:rPr lang="en-US" sz="4800" dirty="0"/>
              <a:t>alone and co-formulated with naloxone (</a:t>
            </a:r>
            <a:r>
              <a:rPr lang="en-US" sz="4800" dirty="0" smtClean="0"/>
              <a:t>4</a:t>
            </a:r>
            <a:r>
              <a:rPr lang="en-US" sz="4800" dirty="0"/>
              <a:t>:1 </a:t>
            </a:r>
            <a:r>
              <a:rPr lang="en-US" sz="4800" dirty="0" smtClean="0"/>
              <a:t>ratio). </a:t>
            </a:r>
          </a:p>
          <a:p>
            <a:pPr marL="857250" indent="-857250">
              <a:buFont typeface="Arial"/>
              <a:buChar char="•"/>
            </a:pPr>
            <a:r>
              <a:rPr lang="en-US" sz="4800" dirty="0" smtClean="0"/>
              <a:t>A </a:t>
            </a:r>
            <a:r>
              <a:rPr lang="en-US" sz="4800" dirty="0"/>
              <a:t>growing number of patients are prescribed </a:t>
            </a:r>
            <a:r>
              <a:rPr lang="en-US" sz="4800" dirty="0" smtClean="0"/>
              <a:t>bup </a:t>
            </a:r>
            <a:r>
              <a:rPr lang="en-US" sz="4800" dirty="0"/>
              <a:t>as the </a:t>
            </a:r>
            <a:r>
              <a:rPr lang="en-US" sz="4800" dirty="0" smtClean="0"/>
              <a:t>US, and other countries, are in </a:t>
            </a:r>
            <a:r>
              <a:rPr lang="en-US" sz="4800" dirty="0"/>
              <a:t>the midst of an opioid crisis with increasing overdose rates and other complications associated </a:t>
            </a:r>
            <a:r>
              <a:rPr lang="en-US" sz="4800" dirty="0" smtClean="0"/>
              <a:t>with addiction and </a:t>
            </a:r>
            <a:r>
              <a:rPr lang="en-US" sz="4800" dirty="0"/>
              <a:t>opioid use </a:t>
            </a:r>
            <a:r>
              <a:rPr lang="en-US" sz="4800" dirty="0" smtClean="0"/>
              <a:t>disorder</a:t>
            </a:r>
            <a:r>
              <a:rPr lang="en-US" sz="4800" dirty="0"/>
              <a:t>. </a:t>
            </a:r>
            <a:endParaRPr lang="en-US" sz="4800" dirty="0" smtClean="0"/>
          </a:p>
          <a:p>
            <a:pPr marL="857250" indent="-857250">
              <a:buFont typeface="Arial"/>
              <a:buChar char="•"/>
            </a:pPr>
            <a:r>
              <a:rPr lang="en-US" sz="4800" dirty="0" smtClean="0"/>
              <a:t>Despite bup </a:t>
            </a:r>
            <a:r>
              <a:rPr lang="en-US" sz="4800" dirty="0"/>
              <a:t>being available both for pain and </a:t>
            </a:r>
            <a:r>
              <a:rPr lang="en-US" sz="4800" dirty="0" smtClean="0"/>
              <a:t>dependence (in the US) </a:t>
            </a:r>
            <a:r>
              <a:rPr lang="en-US" sz="4800" dirty="0"/>
              <a:t>clinicians are often unprepared to appropriately dose it or add the right agents to maximize </a:t>
            </a:r>
            <a:r>
              <a:rPr lang="en-US" sz="4800" dirty="0" smtClean="0"/>
              <a:t>analgesia when this is needed.</a:t>
            </a:r>
          </a:p>
          <a:p>
            <a:pPr marL="857250" indent="-857250">
              <a:buFont typeface="Arial"/>
              <a:buChar char="•"/>
            </a:pPr>
            <a:r>
              <a:rPr lang="en-US" sz="4800" dirty="0" smtClean="0"/>
              <a:t>When severe pain occurs, or perioperatively, it </a:t>
            </a:r>
            <a:r>
              <a:rPr lang="en-US" sz="4800" dirty="0"/>
              <a:t>is </a:t>
            </a:r>
            <a:r>
              <a:rPr lang="en-US" sz="4800" dirty="0" smtClean="0"/>
              <a:t>often suggested </a:t>
            </a:r>
            <a:r>
              <a:rPr lang="en-US" sz="4800" dirty="0"/>
              <a:t>that </a:t>
            </a:r>
            <a:r>
              <a:rPr lang="en-US" sz="4800" dirty="0" smtClean="0"/>
              <a:t>bup </a:t>
            </a:r>
            <a:r>
              <a:rPr lang="en-US" sz="4800" dirty="0"/>
              <a:t>be discontinued and full opioid receptor agonists </a:t>
            </a:r>
            <a:r>
              <a:rPr lang="en-US" sz="4800" dirty="0" smtClean="0"/>
              <a:t>substituted. </a:t>
            </a:r>
          </a:p>
          <a:p>
            <a:pPr marL="857250" indent="-857250">
              <a:buFont typeface="Arial"/>
              <a:buChar char="•"/>
            </a:pPr>
            <a:r>
              <a:rPr lang="en-US" sz="4800" dirty="0" smtClean="0"/>
              <a:t>This can be challenging and dangerous with risk of relapse and under treatment of dependence, withdrawal and pain. </a:t>
            </a:r>
          </a:p>
          <a:p>
            <a:pPr marL="857250" indent="-857250">
              <a:buFont typeface="Arial"/>
              <a:buChar char="•"/>
            </a:pPr>
            <a:r>
              <a:rPr lang="en-US" sz="4800" dirty="0" smtClean="0"/>
              <a:t>There are effective strategies to maximize analgesia with buprenorphine.</a:t>
            </a:r>
          </a:p>
          <a:p>
            <a:pPr marL="857250" indent="-857250">
              <a:buFont typeface="Arial"/>
              <a:buChar char="•"/>
            </a:pPr>
            <a:r>
              <a:rPr lang="en-US" sz="4800" dirty="0" smtClean="0"/>
              <a:t>I describe </a:t>
            </a:r>
            <a:r>
              <a:rPr lang="en-US" sz="4800" dirty="0"/>
              <a:t>an approach to treating severe pain while leaving </a:t>
            </a:r>
            <a:r>
              <a:rPr lang="en-US" sz="4800" dirty="0" smtClean="0"/>
              <a:t>bup </a:t>
            </a:r>
            <a:r>
              <a:rPr lang="en-US" sz="4800" dirty="0"/>
              <a:t>in </a:t>
            </a:r>
            <a:r>
              <a:rPr lang="en-US" sz="4800" dirty="0" smtClean="0"/>
              <a:t>place in an opioid dependent patient. </a:t>
            </a:r>
          </a:p>
          <a:p>
            <a:endParaRPr lang="en-US" sz="5400" dirty="0" smtClean="0"/>
          </a:p>
          <a:p>
            <a:endParaRPr lang="en-US" sz="5400" dirty="0"/>
          </a:p>
          <a:p>
            <a:endParaRPr lang="en-US" sz="5400" dirty="0" smtClean="0"/>
          </a:p>
          <a:p>
            <a:endParaRPr lang="en-US" sz="5400" dirty="0"/>
          </a:p>
          <a:p>
            <a:endParaRPr lang="en-US" sz="5400" dirty="0" smtClean="0"/>
          </a:p>
          <a:p>
            <a:endParaRPr lang="en-US" sz="5400" dirty="0"/>
          </a:p>
          <a:p>
            <a:endParaRPr lang="en-US" sz="5400" dirty="0"/>
          </a:p>
          <a:p>
            <a:r>
              <a:rPr lang="en-US" sz="6000" b="1" dirty="0" smtClean="0">
                <a:latin typeface="+mj-lt"/>
              </a:rPr>
              <a:t>Case Report:  </a:t>
            </a:r>
          </a:p>
          <a:p>
            <a:pPr marL="857250" indent="-857250">
              <a:buFont typeface="Arial"/>
              <a:buChar char="•"/>
            </a:pPr>
            <a:r>
              <a:rPr lang="en-US" sz="4800" dirty="0"/>
              <a:t>A 44-year-old male with </a:t>
            </a:r>
            <a:r>
              <a:rPr lang="en-US" sz="4800" dirty="0" smtClean="0"/>
              <a:t>IVDU with daily heroin and cocaine use was </a:t>
            </a:r>
            <a:r>
              <a:rPr lang="en-US" sz="4800" dirty="0"/>
              <a:t>hospitalized for lower extremity cellulitis, abscess and septic </a:t>
            </a:r>
            <a:r>
              <a:rPr lang="en-US" sz="4800" dirty="0" smtClean="0"/>
              <a:t>arthritis.</a:t>
            </a:r>
          </a:p>
          <a:p>
            <a:pPr marL="857250" indent="-857250">
              <a:buFont typeface="Arial"/>
              <a:buChar char="•"/>
            </a:pPr>
            <a:r>
              <a:rPr lang="en-US" sz="4800" dirty="0" smtClean="0"/>
              <a:t>Shortly </a:t>
            </a:r>
            <a:r>
              <a:rPr lang="en-US" sz="4800" dirty="0"/>
              <a:t>after admission he was started on buprenorphine (2/0.5 mg </a:t>
            </a:r>
            <a:r>
              <a:rPr lang="en-US" sz="4800" dirty="0" smtClean="0"/>
              <a:t>SL </a:t>
            </a:r>
            <a:r>
              <a:rPr lang="en-US" sz="4800" dirty="0"/>
              <a:t>x 1) </a:t>
            </a:r>
            <a:r>
              <a:rPr lang="en-US" sz="4800" dirty="0" smtClean="0"/>
              <a:t>for withdrawal which </a:t>
            </a:r>
            <a:r>
              <a:rPr lang="en-US" sz="4800" dirty="0"/>
              <a:t>was titrated to 8/ 2 mg </a:t>
            </a:r>
            <a:r>
              <a:rPr lang="en-US" sz="4800" dirty="0" smtClean="0"/>
              <a:t>SL </a:t>
            </a:r>
            <a:r>
              <a:rPr lang="en-US" sz="4800" dirty="0"/>
              <a:t>three times daily. </a:t>
            </a:r>
            <a:endParaRPr lang="en-US" sz="4800" dirty="0" smtClean="0"/>
          </a:p>
          <a:p>
            <a:pPr marL="857250" indent="-857250">
              <a:buFont typeface="Arial"/>
              <a:buChar char="•"/>
            </a:pPr>
            <a:r>
              <a:rPr lang="en-US" sz="4800" dirty="0" smtClean="0"/>
              <a:t>The patient underwent a complicated incision </a:t>
            </a:r>
            <a:r>
              <a:rPr lang="en-US" sz="4800" dirty="0"/>
              <a:t>and drainage procedure </a:t>
            </a:r>
            <a:r>
              <a:rPr lang="en-US" sz="4800" dirty="0" smtClean="0"/>
              <a:t>for a large abscess and septic joint with full </a:t>
            </a:r>
            <a:r>
              <a:rPr lang="en-US" sz="4800" dirty="0"/>
              <a:t>opioid receptor agonists added </a:t>
            </a:r>
            <a:r>
              <a:rPr lang="en-US" sz="4800" dirty="0" smtClean="0"/>
              <a:t>to bup along </a:t>
            </a:r>
            <a:r>
              <a:rPr lang="en-US" sz="4800" dirty="0"/>
              <a:t>with adjunctive </a:t>
            </a:r>
            <a:r>
              <a:rPr lang="en-US" sz="4800" dirty="0" smtClean="0"/>
              <a:t>medications; </a:t>
            </a:r>
            <a:r>
              <a:rPr lang="en-US" sz="4800" dirty="0"/>
              <a:t>acetaminophen, a </a:t>
            </a:r>
            <a:r>
              <a:rPr lang="en-US" sz="4800" dirty="0" smtClean="0"/>
              <a:t>TCA and </a:t>
            </a:r>
            <a:r>
              <a:rPr lang="en-US" sz="4800" dirty="0"/>
              <a:t>toradol (NSAID). </a:t>
            </a:r>
            <a:endParaRPr lang="en-US" sz="4800" dirty="0" smtClean="0"/>
          </a:p>
          <a:p>
            <a:pPr marL="857250" indent="-857250">
              <a:buFont typeface="Arial"/>
              <a:buChar char="•"/>
            </a:pPr>
            <a:r>
              <a:rPr lang="en-US" sz="4800" dirty="0"/>
              <a:t>After the </a:t>
            </a:r>
            <a:r>
              <a:rPr lang="en-US" sz="4800" dirty="0" smtClean="0"/>
              <a:t>debridement he </a:t>
            </a:r>
            <a:r>
              <a:rPr lang="en-US" sz="4800" dirty="0"/>
              <a:t>was left with a </a:t>
            </a:r>
            <a:r>
              <a:rPr lang="en-US" sz="4800" dirty="0" smtClean="0"/>
              <a:t>large, complex, </a:t>
            </a:r>
            <a:r>
              <a:rPr lang="en-US" sz="4800" dirty="0"/>
              <a:t>wound requiring daily dressing </a:t>
            </a:r>
            <a:r>
              <a:rPr lang="en-US" sz="4800" dirty="0" smtClean="0"/>
              <a:t>changes and cleaning causing,  </a:t>
            </a:r>
            <a:r>
              <a:rPr lang="en-US" sz="4800" dirty="0"/>
              <a:t>“severe pain.” </a:t>
            </a:r>
            <a:endParaRPr lang="en-US" sz="4800" dirty="0" smtClean="0"/>
          </a:p>
        </p:txBody>
      </p:sp>
      <p:sp>
        <p:nvSpPr>
          <p:cNvPr id="22" name="Text Placeholder 4"/>
          <p:cNvSpPr txBox="1">
            <a:spLocks/>
          </p:cNvSpPr>
          <p:nvPr/>
        </p:nvSpPr>
        <p:spPr bwMode="auto">
          <a:xfrm>
            <a:off x="16992600" y="22326600"/>
            <a:ext cx="17068800" cy="195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0589" tIns="200294" rIns="400589" bIns="200294" numCol="1" anchor="t" anchorCtr="0" compatLnSpc="1">
            <a:prstTxWarp prst="textNoShape">
              <a:avLst/>
            </a:prstTxWarp>
          </a:bodyPr>
          <a:lstStyle>
            <a:lvl1pPr marL="0" indent="0" algn="l" defTabSz="4005549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8200" baseline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1pPr>
            <a:lvl2pPr marL="3253663" indent="-1249536" algn="l" defTabSz="4005549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5006259" indent="-1000711" algn="l" defTabSz="4005549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7010385" indent="-1000711" algn="l" defTabSz="4005549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9014512" indent="-1003416" algn="l" defTabSz="4005549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9793443" indent="-1003416" algn="l" defTabSz="4005549" rtl="0" fontAlgn="base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+mn-lt"/>
                <a:ea typeface="+mn-ea"/>
              </a:defRPr>
            </a:lvl6pPr>
            <a:lvl7pPr marL="10572375" indent="-1003416" algn="l" defTabSz="4005549" rtl="0" fontAlgn="base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+mn-lt"/>
                <a:ea typeface="+mn-ea"/>
              </a:defRPr>
            </a:lvl7pPr>
            <a:lvl8pPr marL="11351307" indent="-1003416" algn="l" defTabSz="4005549" rtl="0" fontAlgn="base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+mn-lt"/>
                <a:ea typeface="+mn-ea"/>
              </a:defRPr>
            </a:lvl8pPr>
            <a:lvl9pPr marL="12130238" indent="-1003416" algn="l" defTabSz="4005549" rtl="0" fontAlgn="base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sz="6000" b="1" kern="0" dirty="0" smtClean="0">
              <a:latin typeface="+mj-lt"/>
            </a:endParaRPr>
          </a:p>
          <a:p>
            <a:endParaRPr lang="en-US" sz="6000" b="1" kern="0" dirty="0">
              <a:latin typeface="+mj-lt"/>
            </a:endParaRPr>
          </a:p>
          <a:p>
            <a:endParaRPr lang="en-US" sz="6000" b="1" kern="0" dirty="0" smtClean="0">
              <a:latin typeface="+mj-lt"/>
            </a:endParaRPr>
          </a:p>
          <a:p>
            <a:r>
              <a:rPr lang="en-US" sz="6000" b="1" kern="0" dirty="0" smtClean="0">
                <a:latin typeface="+mj-lt"/>
              </a:rPr>
              <a:t>Case Report Continued</a:t>
            </a:r>
            <a:r>
              <a:rPr lang="is-IS" sz="6000" b="1" kern="0" dirty="0" smtClean="0">
                <a:latin typeface="+mj-lt"/>
              </a:rPr>
              <a:t>…</a:t>
            </a:r>
            <a:endParaRPr lang="en-US" sz="6000" b="1" kern="0" dirty="0" smtClean="0">
              <a:latin typeface="+mj-lt"/>
            </a:endParaRPr>
          </a:p>
          <a:p>
            <a:pPr marL="857250" indent="-857250">
              <a:buFont typeface="Arial"/>
              <a:buChar char="•"/>
            </a:pPr>
            <a:r>
              <a:rPr lang="en-US" sz="4800" dirty="0" smtClean="0"/>
              <a:t>The patient was titrated from 2 to 4 mg and ultimately 6 mg hydromorphone dose was administered IV </a:t>
            </a:r>
            <a:r>
              <a:rPr lang="en-US" sz="4800" dirty="0"/>
              <a:t>immediately prior to </a:t>
            </a:r>
            <a:r>
              <a:rPr lang="en-US" sz="4800" dirty="0" smtClean="0"/>
              <a:t>wound care </a:t>
            </a:r>
            <a:r>
              <a:rPr lang="en-US" sz="4800" dirty="0"/>
              <a:t>with good analgesic effect without sedation or respiratory depression. </a:t>
            </a:r>
            <a:endParaRPr lang="en-US" sz="4800" dirty="0" smtClean="0"/>
          </a:p>
          <a:p>
            <a:pPr marL="857250" indent="-857250">
              <a:buFont typeface="Arial"/>
              <a:buChar char="•"/>
            </a:pPr>
            <a:r>
              <a:rPr lang="en-US" sz="4800" dirty="0" smtClean="0"/>
              <a:t>Adjunctive </a:t>
            </a:r>
            <a:r>
              <a:rPr lang="en-US" sz="4800" dirty="0"/>
              <a:t>agents were continued along with a sedative (oral lorazepam 0.5 mg) </a:t>
            </a:r>
            <a:r>
              <a:rPr lang="en-US" sz="4800" dirty="0" smtClean="0"/>
              <a:t>given one hour prior to the hydromorphone as an anxiolytic and opioid potentiator. </a:t>
            </a:r>
            <a:endParaRPr lang="en-US" sz="4800" dirty="0"/>
          </a:p>
          <a:p>
            <a:endParaRPr lang="en-US" sz="4600" dirty="0"/>
          </a:p>
          <a:p>
            <a:r>
              <a:rPr lang="en-US" sz="6000" b="1" kern="0" dirty="0" smtClean="0">
                <a:latin typeface="+mj-lt"/>
              </a:rPr>
              <a:t>Conclusion:</a:t>
            </a:r>
          </a:p>
          <a:p>
            <a:pPr marL="685800" indent="-685800">
              <a:buFont typeface="Arial"/>
              <a:buChar char="•"/>
            </a:pPr>
            <a:r>
              <a:rPr lang="en-US" sz="4800" dirty="0" smtClean="0"/>
              <a:t>Common dogma regarding buprenorphine is that it is </a:t>
            </a:r>
            <a:r>
              <a:rPr lang="en-US" sz="4800" dirty="0"/>
              <a:t>not effective </a:t>
            </a:r>
            <a:r>
              <a:rPr lang="en-US" sz="4800" dirty="0" smtClean="0"/>
              <a:t>for severe pain as the </a:t>
            </a:r>
            <a:r>
              <a:rPr lang="en-US" sz="4800" dirty="0"/>
              <a:t>buprenorphine </a:t>
            </a:r>
            <a:r>
              <a:rPr lang="en-US" sz="4800" dirty="0" smtClean="0"/>
              <a:t>has a ‘ceiling effect and “</a:t>
            </a:r>
            <a:r>
              <a:rPr lang="en-US" sz="4800" dirty="0"/>
              <a:t>blocks” other </a:t>
            </a:r>
            <a:r>
              <a:rPr lang="en-US" sz="4800" dirty="0" smtClean="0"/>
              <a:t>opioids. </a:t>
            </a:r>
          </a:p>
          <a:p>
            <a:pPr marL="685800" indent="-685800">
              <a:buFont typeface="Arial"/>
              <a:buChar char="•"/>
            </a:pPr>
            <a:r>
              <a:rPr lang="en-US" sz="4800" dirty="0" smtClean="0"/>
              <a:t>The ‘blockade’, however, can be overcome by increasing full agonist doses 2-3 fold</a:t>
            </a:r>
            <a:r>
              <a:rPr lang="en-US" sz="4800" dirty="0"/>
              <a:t> </a:t>
            </a:r>
            <a:r>
              <a:rPr lang="en-US" sz="4800" dirty="0" smtClean="0"/>
              <a:t>and there is less ‘blockade’ of  analgesia compared to other opioid effects (euphoria, sedation, respiratory depression).</a:t>
            </a:r>
          </a:p>
          <a:p>
            <a:pPr marL="685800" indent="-685800">
              <a:buFont typeface="Arial"/>
              <a:buChar char="•"/>
            </a:pPr>
            <a:r>
              <a:rPr lang="en-US" sz="4800" dirty="0" smtClean="0"/>
              <a:t>Maximize bup analgesia by split dosing (q 6-8 hours instead of daily or BID).  And treatment for withdrawal/dependence is preserved with bup continued.</a:t>
            </a:r>
          </a:p>
          <a:p>
            <a:pPr marL="685800" indent="-685800">
              <a:buFont typeface="Arial"/>
              <a:buChar char="•"/>
            </a:pPr>
            <a:r>
              <a:rPr lang="en-US" sz="4800" dirty="0" smtClean="0"/>
              <a:t>In </a:t>
            </a:r>
            <a:r>
              <a:rPr lang="en-US" sz="4800" dirty="0"/>
              <a:t>our patient </a:t>
            </a:r>
            <a:r>
              <a:rPr lang="en-US" sz="4800" dirty="0" smtClean="0"/>
              <a:t>buprenorphine was split (8/2 mg three times daily) with full agonist + adjunctives</a:t>
            </a:r>
            <a:r>
              <a:rPr lang="en-US" sz="4800" dirty="0"/>
              <a:t> </a:t>
            </a:r>
            <a:r>
              <a:rPr lang="en-US" sz="4800" dirty="0" smtClean="0"/>
              <a:t>with </a:t>
            </a:r>
            <a:r>
              <a:rPr lang="en-US" sz="4800" dirty="0"/>
              <a:t>excellent effect. </a:t>
            </a:r>
            <a:endParaRPr lang="en-US" sz="4800" dirty="0" smtClean="0"/>
          </a:p>
          <a:p>
            <a:pPr marL="685800" indent="-685800">
              <a:buFont typeface="Arial"/>
              <a:buChar char="•"/>
            </a:pPr>
            <a:r>
              <a:rPr lang="en-US" sz="4800" dirty="0" smtClean="0"/>
              <a:t>Buprenorphine was continued throughout the hospital stay and the patient ultimately bridged with it to an outpatient program at discharge without </a:t>
            </a:r>
            <a:r>
              <a:rPr lang="en-US" sz="4800" dirty="0" err="1" smtClean="0"/>
              <a:t>interuption</a:t>
            </a:r>
            <a:r>
              <a:rPr lang="en-US" sz="4800" dirty="0" smtClean="0"/>
              <a:t>.</a:t>
            </a:r>
          </a:p>
          <a:p>
            <a:endParaRPr lang="en-US" sz="5400" b="1" kern="0" dirty="0" smtClean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0" y="7924800"/>
            <a:ext cx="16535400" cy="17343203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Buprenorphine Pain Tx  Algorhythm</a:t>
            </a:r>
          </a:p>
          <a:p>
            <a:pPr marL="571500" indent="-571500">
              <a:buFontTx/>
              <a:buChar char="-"/>
            </a:pPr>
            <a:endParaRPr lang="en-US" dirty="0" smtClean="0"/>
          </a:p>
          <a:p>
            <a:pPr marL="571500" indent="-571500">
              <a:buFontTx/>
              <a:buChar char="-"/>
            </a:pPr>
            <a:r>
              <a:rPr lang="en-US" sz="4800" dirty="0" smtClean="0"/>
              <a:t>1. Divide bup* (e.g. maint. on 16 mg/day </a:t>
            </a:r>
            <a:r>
              <a:rPr lang="en-US" sz="4800" dirty="0" smtClean="0">
                <a:sym typeface="Wingdings"/>
              </a:rPr>
              <a:t> 4 mg SL QID).</a:t>
            </a:r>
          </a:p>
          <a:p>
            <a:pPr marL="571500" indent="-571500">
              <a:buFontTx/>
              <a:buChar char="-"/>
            </a:pPr>
            <a:r>
              <a:rPr lang="en-US" sz="4800" dirty="0" smtClean="0">
                <a:sym typeface="Wingdings"/>
              </a:rPr>
              <a:t>2. Increase AND split dose (e.g. if 16 mg/day increase to 8 mg SL TID)</a:t>
            </a:r>
          </a:p>
          <a:p>
            <a:pPr marL="571500" indent="-571500">
              <a:buFontTx/>
              <a:buChar char="-"/>
            </a:pPr>
            <a:r>
              <a:rPr lang="en-US" sz="4800" dirty="0" smtClean="0">
                <a:sym typeface="Wingdings"/>
              </a:rPr>
              <a:t>3. Add supplemental dose of bup (e.g. if 16 mg/day add 4 mg SL BID PRN </a:t>
            </a:r>
            <a:r>
              <a:rPr lang="en-US" sz="4800" i="1" dirty="0" smtClean="0">
                <a:sym typeface="Wingdings"/>
              </a:rPr>
              <a:t>to</a:t>
            </a:r>
            <a:r>
              <a:rPr lang="en-US" sz="4800" dirty="0" smtClean="0">
                <a:sym typeface="Wingdings"/>
              </a:rPr>
              <a:t> 8 mg SL BID or TID)</a:t>
            </a:r>
          </a:p>
          <a:p>
            <a:pPr marL="571500" indent="-571500">
              <a:buFontTx/>
              <a:buChar char="-"/>
            </a:pPr>
            <a:r>
              <a:rPr lang="en-US" sz="4800" dirty="0" smtClean="0">
                <a:sym typeface="Wingdings"/>
              </a:rPr>
              <a:t>4. Add IV bup for acute pain/procedure 150-300 micrograms IV over 30 min pre/post procedure or q 6 hours PRN.</a:t>
            </a:r>
          </a:p>
          <a:p>
            <a:pPr marL="571500" indent="-571500">
              <a:buFontTx/>
              <a:buChar char="-"/>
            </a:pPr>
            <a:r>
              <a:rPr lang="en-US" sz="4800" dirty="0" smtClean="0">
                <a:sym typeface="Wingdings"/>
              </a:rPr>
              <a:t>5. Add full agonist on top of bup at 2-3 x standard dose &amp; continue bup (e.g. 20-30 mg oxycodone PO q 4 hours (moderate/severe pain) + bup.</a:t>
            </a:r>
          </a:p>
          <a:p>
            <a:pPr marL="571500" indent="-571500">
              <a:buFontTx/>
              <a:buChar char="-"/>
            </a:pPr>
            <a:r>
              <a:rPr lang="en-US" sz="4800" dirty="0" smtClean="0">
                <a:sym typeface="Wingdings"/>
              </a:rPr>
              <a:t>6. Add full agonists IV on top of background bup at 2-3 x standard dosing &amp; continue bup (e.g. hydromorphone  4-6 mg IV).</a:t>
            </a:r>
          </a:p>
          <a:p>
            <a:pPr marL="571500" indent="-571500">
              <a:buFontTx/>
              <a:buChar char="-"/>
            </a:pPr>
            <a:r>
              <a:rPr lang="en-US" sz="4800" dirty="0" smtClean="0">
                <a:sym typeface="Wingdings"/>
              </a:rPr>
              <a:t>Ketamine analgesia</a:t>
            </a:r>
          </a:p>
          <a:p>
            <a:pPr marL="571500" indent="-571500">
              <a:buFontTx/>
              <a:buChar char="-"/>
            </a:pPr>
            <a:r>
              <a:rPr lang="en-US" sz="4800" dirty="0" smtClean="0">
                <a:sym typeface="Wingdings"/>
              </a:rPr>
              <a:t>Consider regional anesthesia or spinal/epidural if appropriate</a:t>
            </a:r>
          </a:p>
          <a:p>
            <a:pPr marL="571500" indent="-571500">
              <a:buFontTx/>
              <a:buChar char="-"/>
            </a:pPr>
            <a:r>
              <a:rPr lang="en-US" sz="4800" dirty="0" smtClean="0">
                <a:sym typeface="Wingdings"/>
              </a:rPr>
              <a:t>Maximize non-opioid agents (NSAID, apap, lidocaine, TCA)</a:t>
            </a:r>
          </a:p>
          <a:p>
            <a:endParaRPr lang="en-US" sz="3600" dirty="0" smtClean="0">
              <a:sym typeface="Wingdings"/>
            </a:endParaRPr>
          </a:p>
          <a:p>
            <a:r>
              <a:rPr lang="en-US" sz="3600" dirty="0" smtClean="0">
                <a:sym typeface="Wingdings"/>
              </a:rPr>
              <a:t>* </a:t>
            </a:r>
            <a:r>
              <a:rPr lang="en-US" sz="3600" i="1" dirty="0" smtClean="0">
                <a:sym typeface="Wingdings"/>
              </a:rPr>
              <a:t>Bup can be dosed as mono or dual product where bup</a:t>
            </a:r>
            <a:r>
              <a:rPr lang="en-US" sz="3600" i="1" dirty="0">
                <a:sym typeface="Wingdings"/>
              </a:rPr>
              <a:t> </a:t>
            </a:r>
            <a:r>
              <a:rPr lang="en-US" sz="3600" i="1" dirty="0" smtClean="0">
                <a:sym typeface="Wingdings"/>
              </a:rPr>
              <a:t>dosing above could replace with bup/naloxone 4/1 ratio the naloxone does not effect analgesia.</a:t>
            </a:r>
            <a:endParaRPr lang="en-US" sz="3600" i="1" dirty="0" smtClean="0"/>
          </a:p>
        </p:txBody>
      </p:sp>
      <p:pic>
        <p:nvPicPr>
          <p:cNvPr id="9" name="Picture 8" descr="Screen Shot 2019-05-20 at 4.06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7584400"/>
            <a:ext cx="5181600" cy="5706319"/>
          </a:xfrm>
          <a:prstGeom prst="rect">
            <a:avLst/>
          </a:prstGeom>
        </p:spPr>
      </p:pic>
      <p:pic>
        <p:nvPicPr>
          <p:cNvPr id="10" name="Picture 9" descr="Screen Shot 2019-05-20 at 4.14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27584400"/>
            <a:ext cx="4863413" cy="5735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172F58"/>
      </a:dk1>
      <a:lt1>
        <a:srgbClr val="FFFFFF"/>
      </a:lt1>
      <a:dk2>
        <a:srgbClr val="FFFFFF"/>
      </a:dk2>
      <a:lt2>
        <a:srgbClr val="808080"/>
      </a:lt2>
      <a:accent1>
        <a:srgbClr val="E2D89E"/>
      </a:accent1>
      <a:accent2>
        <a:srgbClr val="883C2B"/>
      </a:accent2>
      <a:accent3>
        <a:srgbClr val="FFFFFF"/>
      </a:accent3>
      <a:accent4>
        <a:srgbClr val="12274A"/>
      </a:accent4>
      <a:accent5>
        <a:srgbClr val="EEE9CC"/>
      </a:accent5>
      <a:accent6>
        <a:srgbClr val="7B3526"/>
      </a:accent6>
      <a:hlink>
        <a:srgbClr val="759BA5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797</Words>
  <Application>Microsoft Macintosh PowerPoint</Application>
  <PresentationFormat>Custom</PresentationFormat>
  <Paragraphs>49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Blank Presentation</vt:lpstr>
      <vt:lpstr>PowerPoint Presentation</vt:lpstr>
    </vt:vector>
  </TitlesOfParts>
  <Company>Mitchell Christensen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Mitchell Christensen</dc:creator>
  <cp:lastModifiedBy>Wiegand Timothy</cp:lastModifiedBy>
  <cp:revision>86</cp:revision>
  <cp:lastPrinted>2011-10-25T16:27:24Z</cp:lastPrinted>
  <dcterms:created xsi:type="dcterms:W3CDTF">2012-05-26T15:58:09Z</dcterms:created>
  <dcterms:modified xsi:type="dcterms:W3CDTF">2019-05-21T08:38:41Z</dcterms:modified>
</cp:coreProperties>
</file>