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  <p:sldMasterId id="2147483660" r:id="rId5"/>
    <p:sldMasterId id="2147483674" r:id="rId6"/>
  </p:sldMasterIdLst>
  <p:notesMasterIdLst>
    <p:notesMasterId r:id="rId26"/>
  </p:notesMasterIdLst>
  <p:sldIdLst>
    <p:sldId id="256" r:id="rId7"/>
    <p:sldId id="259" r:id="rId8"/>
    <p:sldId id="541" r:id="rId9"/>
    <p:sldId id="527" r:id="rId10"/>
    <p:sldId id="543" r:id="rId11"/>
    <p:sldId id="473" r:id="rId12"/>
    <p:sldId id="498" r:id="rId13"/>
    <p:sldId id="544" r:id="rId14"/>
    <p:sldId id="532" r:id="rId15"/>
    <p:sldId id="533" r:id="rId16"/>
    <p:sldId id="534" r:id="rId17"/>
    <p:sldId id="535" r:id="rId18"/>
    <p:sldId id="536" r:id="rId19"/>
    <p:sldId id="537" r:id="rId20"/>
    <p:sldId id="538" r:id="rId21"/>
    <p:sldId id="539" r:id="rId22"/>
    <p:sldId id="540" r:id="rId23"/>
    <p:sldId id="401" r:id="rId24"/>
    <p:sldId id="508" r:id="rId2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73"/>
    <a:srgbClr val="5D7E95"/>
    <a:srgbClr val="646569"/>
    <a:srgbClr val="007681"/>
    <a:srgbClr val="1F3261"/>
    <a:srgbClr val="458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7" autoAdjust="0"/>
    <p:restoredTop sz="94632" autoAdjust="0"/>
  </p:normalViewPr>
  <p:slideViewPr>
    <p:cSldViewPr>
      <p:cViewPr varScale="1">
        <p:scale>
          <a:sx n="101" d="100"/>
          <a:sy n="101" d="100"/>
        </p:scale>
        <p:origin x="432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54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2C164A-7038-42D0-953C-2EB4816D4C81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DA9C80-B631-4EC4-8253-F63CFD015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5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9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77" tIns="46589" rIns="93177" bIns="46589"/>
          <a:lstStyle/>
          <a:p>
            <a:pPr marL="0" indent="0" defTabSz="822959">
              <a:lnSpc>
                <a:spcPct val="80000"/>
              </a:lnSpc>
              <a:spcBef>
                <a:spcPts val="500"/>
              </a:spcBef>
              <a:buNone/>
              <a:defRPr sz="2250">
                <a:solidFill>
                  <a:srgbClr val="002D73"/>
                </a:solidFill>
              </a:defRPr>
            </a:pPr>
            <a:r>
              <a:rPr lang="en-US" sz="2400" dirty="0">
                <a:solidFill>
                  <a:schemeClr val="tx1"/>
                </a:solidFill>
              </a:rPr>
              <a:t>Average nursing vacancy rate is 22.51%</a:t>
            </a:r>
          </a:p>
          <a:p>
            <a:pPr marL="0" indent="0" defTabSz="822959">
              <a:lnSpc>
                <a:spcPct val="80000"/>
              </a:lnSpc>
              <a:spcBef>
                <a:spcPts val="500"/>
              </a:spcBef>
              <a:buNone/>
              <a:defRPr sz="2250">
                <a:solidFill>
                  <a:srgbClr val="002D73"/>
                </a:solidFill>
              </a:defRPr>
            </a:pPr>
            <a:r>
              <a:rPr lang="en-US" sz="2400" dirty="0">
                <a:solidFill>
                  <a:schemeClr val="tx1"/>
                </a:solidFill>
              </a:rPr>
              <a:t>Significant shortages (25% or greater) at 22 facilities</a:t>
            </a:r>
          </a:p>
          <a:p>
            <a:pPr marL="308610" indent="-308610" defTabSz="822959">
              <a:lnSpc>
                <a:spcPct val="80000"/>
              </a:lnSpc>
              <a:spcBef>
                <a:spcPts val="500"/>
              </a:spcBef>
              <a:defRPr sz="2250">
                <a:solidFill>
                  <a:srgbClr val="002D73"/>
                </a:solidFill>
              </a:defRPr>
            </a:pPr>
            <a:r>
              <a:rPr lang="en-US" sz="2400" dirty="0">
                <a:solidFill>
                  <a:schemeClr val="tx1"/>
                </a:solidFill>
              </a:rPr>
              <a:t>RN2:</a:t>
            </a:r>
          </a:p>
          <a:p>
            <a:pPr marL="668654" lvl="1" indent="-257175" defTabSz="822959">
              <a:lnSpc>
                <a:spcPct val="80000"/>
              </a:lnSpc>
              <a:spcBef>
                <a:spcPts val="400"/>
              </a:spcBef>
              <a:defRPr sz="1979">
                <a:solidFill>
                  <a:srgbClr val="002D73"/>
                </a:solidFill>
              </a:defRPr>
            </a:pPr>
            <a:r>
              <a:rPr lang="en-US" sz="2400" dirty="0">
                <a:solidFill>
                  <a:schemeClr val="tx1"/>
                </a:solidFill>
              </a:rPr>
              <a:t>Budget fill level 741.5  (actual 565.2)</a:t>
            </a:r>
          </a:p>
          <a:p>
            <a:pPr marL="703724" lvl="1" indent="-292244" defTabSz="822959">
              <a:lnSpc>
                <a:spcPct val="80000"/>
              </a:lnSpc>
              <a:spcBef>
                <a:spcPts val="400"/>
              </a:spcBef>
              <a:defRPr sz="1979">
                <a:solidFill>
                  <a:srgbClr val="002D73"/>
                </a:solidFill>
              </a:defRPr>
            </a:pPr>
            <a:r>
              <a:rPr lang="en-US" sz="2400" dirty="0">
                <a:solidFill>
                  <a:schemeClr val="tx1"/>
                </a:solidFill>
              </a:rPr>
              <a:t>Current vacancy-176.3 as of 3/15/19</a:t>
            </a:r>
          </a:p>
          <a:p>
            <a:r>
              <a:rPr lang="en-US" sz="2400" dirty="0">
                <a:solidFill>
                  <a:schemeClr val="tx1"/>
                </a:solidFill>
              </a:rPr>
              <a:t>Shortage across healthcare titles (except for NP and PA’s)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55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77" tIns="46589" rIns="93177" bIns="46589"/>
          <a:lstStyle/>
          <a:p>
            <a:r>
              <a:rPr lang="en-US" dirty="0"/>
              <a:t>Describe each RMU- what they consist of i.e. LTC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8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88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77" tIns="46589" rIns="93177" bIns="46589"/>
          <a:lstStyle/>
          <a:p>
            <a:r>
              <a:rPr lang="en-US" dirty="0"/>
              <a:t>Nutritionist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17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47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2CE3B-2845-418F-BCCF-2932D24B0A9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77" tIns="46589" rIns="93177" bIns="46589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09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DA9C80-B631-4EC4-8253-F63CFD0157D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2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28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5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57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62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5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0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2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02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2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0365-0D65-4032-85A6-BECCAB4E9A68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1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51E1D-7280-49D6-A2E2-CE63FE17EF16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CAC6D-BD82-4571-9E34-C1EFF11A9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714750"/>
            <a:ext cx="9144000" cy="14859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714750"/>
            <a:ext cx="9144000" cy="76200"/>
          </a:xfrm>
          <a:prstGeom prst="rect">
            <a:avLst/>
          </a:prstGeom>
          <a:solidFill>
            <a:srgbClr val="5D7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457200" y="394335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400" smtClean="0">
                <a:solidFill>
                  <a:schemeClr val="bg1"/>
                </a:solidFill>
              </a:rPr>
              <a:pPr/>
              <a:t>January 24, 2021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3400" y="515521"/>
            <a:ext cx="3048000" cy="5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4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581150"/>
            <a:ext cx="5334000" cy="274320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540453"/>
            <a:ext cx="5334000" cy="81394"/>
          </a:xfrm>
          <a:prstGeom prst="rect">
            <a:avLst/>
          </a:prstGeom>
          <a:solidFill>
            <a:srgbClr val="5D7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"/>
          <p:cNvSpPr txBox="1">
            <a:spLocks/>
          </p:cNvSpPr>
          <p:nvPr userDrawn="1"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>
                <a:solidFill>
                  <a:srgbClr val="002D73"/>
                </a:solidFill>
              </a:rPr>
              <a:pPr/>
              <a:t>January 24, 2021</a:t>
            </a:fld>
            <a:endParaRPr lang="en-US" sz="1200" dirty="0">
              <a:solidFill>
                <a:srgbClr val="002D73"/>
              </a:solidFill>
            </a:endParaRP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>
                <a:solidFill>
                  <a:srgbClr val="002D73"/>
                </a:solidFill>
              </a:rPr>
              <a:pPr/>
              <a:t>‹#›</a:t>
            </a:fld>
            <a:endParaRPr lang="en-US" sz="1200" dirty="0">
              <a:solidFill>
                <a:srgbClr val="002D7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15200" y="4585421"/>
            <a:ext cx="1447800" cy="23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4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D0365-0D65-4032-85A6-BECCAB4E9A68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54AA7-8025-408E-B296-E2B43FE086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344"/>
            <a:ext cx="9144000" cy="299605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1"/>
          <p:cNvSpPr txBox="1">
            <a:spLocks/>
          </p:cNvSpPr>
          <p:nvPr userDrawn="1"/>
        </p:nvSpPr>
        <p:spPr>
          <a:xfrm>
            <a:off x="152400" y="8810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140F40-957F-429B-BF36-B42CA41DE130}" type="datetime4">
              <a:rPr lang="en-US" sz="1200" smtClean="0"/>
              <a:pPr/>
              <a:t>January 24, 2021</a:t>
            </a:fld>
            <a:endParaRPr lang="en-US" sz="1200" dirty="0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8305800" y="88105"/>
            <a:ext cx="6858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DF52EC2-2C0B-4C03-9888-0B25156ED88D}" type="slidenum">
              <a:rPr lang="en-US" sz="1200" smtClean="0"/>
              <a:pPr/>
              <a:t>‹#›</a:t>
            </a:fld>
            <a:endParaRPr lang="en-US" sz="12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19050"/>
            <a:ext cx="9144000" cy="81394"/>
          </a:xfrm>
          <a:prstGeom prst="rect">
            <a:avLst/>
          </a:prstGeom>
          <a:solidFill>
            <a:srgbClr val="5D7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315200" y="4585421"/>
            <a:ext cx="1447800" cy="23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7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7200" y="1809750"/>
            <a:ext cx="7924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 Assisted Treatment Program in NYSDOCCS 2021</a:t>
            </a:r>
          </a:p>
        </p:txBody>
      </p:sp>
    </p:spTree>
    <p:extLst>
      <p:ext uri="{BB962C8B-B14F-4D97-AF65-F5344CB8AC3E}">
        <p14:creationId xmlns:p14="http://schemas.microsoft.com/office/powerpoint/2010/main" val="20678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3384-DD10-4FA4-8684-9A938E06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D73"/>
                </a:solidFill>
              </a:rPr>
              <a:t>Expanding the MAT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D34AB-A413-43B2-9C88-FA96A4993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D7E95"/>
                </a:solidFill>
              </a:rPr>
              <a:t>In response to the Opioid epidemic Gov. Cuomo announced in 2018 that M.A.T. would be expanded to the general population.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1E9447-BF26-49B1-8327-28D6B68BD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512" y="2788389"/>
            <a:ext cx="3228975" cy="214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36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5BC3-DC7C-4CBE-81CD-9B2D0A7A6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D73"/>
                </a:solidFill>
              </a:rPr>
              <a:t>Return Parole Violators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0F8CA-BBFD-488F-9444-D187915D8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2525"/>
            <a:ext cx="8229600" cy="3775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5D7E95"/>
                </a:solidFill>
              </a:rPr>
              <a:t>The MAT program was extended to return parole violators from Rikers who had less than 3 months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5D7E95"/>
                </a:solidFill>
              </a:rPr>
              <a:t>remaining on their sentence and who had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5D7E95"/>
                </a:solidFill>
              </a:rPr>
              <a:t>sentence and who had been enrolled in an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5D7E95"/>
                </a:solidFill>
              </a:rPr>
              <a:t>Opioid Treatment program in their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5D7E95"/>
                </a:solidFill>
              </a:rPr>
              <a:t>community. Qualifying inmates would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5D7E95"/>
                </a:solidFill>
              </a:rPr>
              <a:t>transfer into Queensboro C.F., who partnered with Samaritan Daytop Village OTP.  DOCCS would provide </a:t>
            </a:r>
            <a:r>
              <a:rPr lang="en-US" sz="2400" i="1" dirty="0">
                <a:solidFill>
                  <a:srgbClr val="5D7E95"/>
                </a:solidFill>
              </a:rPr>
              <a:t>Guest Dosing </a:t>
            </a:r>
            <a:r>
              <a:rPr lang="en-US" sz="2400" dirty="0">
                <a:solidFill>
                  <a:srgbClr val="5D7E95"/>
                </a:solidFill>
              </a:rPr>
              <a:t>of Methadone.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86A926-ED04-40BD-8640-11E528E86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676400"/>
            <a:ext cx="2743200" cy="18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45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7CF7-44DF-443F-896B-89236864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D73"/>
                </a:solidFill>
              </a:rPr>
              <a:t>Second Expansion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6740D-315A-4B46-B667-5A84BCDC7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698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5D7E95"/>
                </a:solidFill>
              </a:rPr>
              <a:t>The program was successful and was expanded by the Commissioner to Downstate and Elmira C.F. – 2 reception sites. </a:t>
            </a:r>
          </a:p>
          <a:p>
            <a:pPr marL="0" indent="0">
              <a:buNone/>
            </a:pPr>
            <a:endParaRPr lang="en-US" sz="2000" dirty="0">
              <a:solidFill>
                <a:srgbClr val="5D7E95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5D7E95"/>
                </a:solidFill>
              </a:rPr>
              <a:t>Downstate CF partnered with Lexington OTP in Poughkeepsie and Elmira partnered with United Health Services in Binghamton to acquire Methadone.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E09FF-389E-465A-AB25-552DD88CB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73" y="3336925"/>
            <a:ext cx="2857500" cy="16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F9FB0B-918F-4CFD-9A43-982C9D1BE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336925"/>
            <a:ext cx="256755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47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1115B2-30A6-4B8A-AC78-8E42A5EE059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"/>
                    </a14:imgEffect>
                    <a14:imgEffect>
                      <a14:saturation sat="9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6899" y="971550"/>
            <a:ext cx="4863569" cy="3380994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chemeClr val="bg1">
                <a:lumMod val="95000"/>
              </a:schemeClr>
            </a:outerShdw>
            <a:softEdge rad="0"/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907BD0-636F-4FA2-AE52-69F379A64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D73"/>
                </a:solidFill>
              </a:rPr>
              <a:t>Growing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B4DC4-3A2A-4275-B12D-0A1D65CC0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57599"/>
          </a:xfrm>
          <a:effectLst>
            <a:glow rad="127000">
              <a:schemeClr val="accent1"/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rgbClr val="5D7E95"/>
                </a:solidFill>
              </a:rPr>
              <a:t>The inmates transferred from Rikers to Downstate on Thursdays until the following Tuesday when they transferred to Elmira CF.  </a:t>
            </a:r>
          </a:p>
          <a:p>
            <a:pPr marL="0" indent="0">
              <a:buNone/>
            </a:pPr>
            <a:endParaRPr lang="en-US" sz="2500" dirty="0">
              <a:solidFill>
                <a:srgbClr val="5D7E95"/>
              </a:solidFill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5D7E95"/>
                </a:solidFill>
              </a:rPr>
              <a:t>Maximum security incarcerated remain at Elmira Correctional until they were paroled.  Elmira CF expanded about 150 patients. </a:t>
            </a:r>
          </a:p>
        </p:txBody>
      </p:sp>
    </p:spTree>
    <p:extLst>
      <p:ext uri="{BB962C8B-B14F-4D97-AF65-F5344CB8AC3E}">
        <p14:creationId xmlns:p14="http://schemas.microsoft.com/office/powerpoint/2010/main" val="1887142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BF6542-8019-412B-892F-DA62C0A70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042" y="930185"/>
            <a:ext cx="2991958" cy="2991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C672A-123D-42C2-8CDA-EED974285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D73"/>
                </a:solidFill>
              </a:rPr>
              <a:t>Medium 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95DAA-ADB4-4875-8BD6-4CFE867E3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21357"/>
            <a:ext cx="8229600" cy="339407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5D7E95"/>
                </a:solidFill>
              </a:rPr>
              <a:t>Medium Security inmates who meeting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5D7E95"/>
                </a:solidFill>
              </a:rPr>
              <a:t>    criteria were then transferred to Wallkill,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5D7E95"/>
                </a:solidFill>
              </a:rPr>
              <a:t>    Marcy and Cayuga Correctional Facilities.</a:t>
            </a:r>
          </a:p>
          <a:p>
            <a:r>
              <a:rPr lang="en-US" sz="2400" dirty="0">
                <a:solidFill>
                  <a:srgbClr val="5D7E95"/>
                </a:solidFill>
              </a:rPr>
              <a:t>Wallkill - Lexington OTP - wafer Methadone</a:t>
            </a:r>
          </a:p>
          <a:p>
            <a:r>
              <a:rPr lang="en-US" sz="2400" dirty="0">
                <a:solidFill>
                  <a:srgbClr val="5D7E95"/>
                </a:solidFill>
              </a:rPr>
              <a:t>Cayuga - Crouse OTP - liquid Methadone</a:t>
            </a:r>
          </a:p>
          <a:p>
            <a:r>
              <a:rPr lang="en-US" sz="2400" dirty="0">
                <a:solidFill>
                  <a:srgbClr val="5D7E95"/>
                </a:solidFill>
              </a:rPr>
              <a:t>Marcy - Beacon OTP - liquid Methadone</a:t>
            </a:r>
          </a:p>
        </p:txBody>
      </p:sp>
    </p:spTree>
    <p:extLst>
      <p:ext uri="{BB962C8B-B14F-4D97-AF65-F5344CB8AC3E}">
        <p14:creationId xmlns:p14="http://schemas.microsoft.com/office/powerpoint/2010/main" val="3243998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E2484-C380-4F03-AB16-68FBFFA3C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D73"/>
                </a:solidFill>
              </a:rPr>
              <a:t>Buprenorphine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A45CB-CBF7-457D-B298-ACA8749D8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5393533" cy="33940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D7E95"/>
                </a:solidFill>
              </a:rPr>
              <a:t>In mid 2019, the Commissioner made the decision to expand our program to include Buprenorphine in the form of Suboxone and Subutex. </a:t>
            </a:r>
          </a:p>
          <a:p>
            <a:pPr marL="0" indent="0">
              <a:buNone/>
            </a:pPr>
            <a:endParaRPr lang="en-US" dirty="0">
              <a:solidFill>
                <a:srgbClr val="5D7E9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D7E95"/>
                </a:solidFill>
              </a:rPr>
              <a:t>Currently available in 5 CFs  where we have providers with X-Waivers. We anticipate expanding Buprenorphine access in 2021.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36DAA-6F74-4F7C-80A9-FF65C8A5D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733" y="1268570"/>
            <a:ext cx="2857500" cy="1314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DADB67-162B-4BC3-B3CD-405CCBC3A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033" y="2772944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9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B16C3-F3DD-4EA3-B9B8-E32807456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D73"/>
                </a:solidFill>
              </a:rPr>
              <a:t>State of the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D4EFA-13B3-49A3-9E83-5B6955FE8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2133"/>
            <a:ext cx="8229600" cy="21540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2D73"/>
                </a:solidFill>
              </a:rPr>
              <a:t>In the 2020 State of the State address, the Governor announced that NYSDOCCS would pursue becoming its own Opioid Treatment Program. COVID-19 has slowed that progress, but to date, we have submitted our application to NCCHC for the accreditation. We have also identified a site for the OTP and started the hiring process for the personnel needed.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63E30-B187-4C97-8DBD-7C9C4B4FF0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889619" y="1063625"/>
            <a:ext cx="7364762" cy="352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03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62852-DC7F-4EB3-B80A-5C43A7A09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D73"/>
                </a:solidFill>
              </a:rPr>
              <a:t>Looking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35776-E35C-4FD9-8AF0-1E830B79D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1434"/>
            <a:ext cx="8229600" cy="34727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5D7E95"/>
                </a:solidFill>
              </a:rPr>
              <a:t>This process has been a learning experience for everyone involved and we look forward to the continued expansion of the program.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EC2AF4-291B-441C-8E14-50F80DCAE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146" b="43632"/>
          <a:stretch/>
        </p:blipFill>
        <p:spPr>
          <a:xfrm>
            <a:off x="1883679" y="2876550"/>
            <a:ext cx="5376642" cy="191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93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1828800"/>
          </a:xfrm>
        </p:spPr>
        <p:txBody>
          <a:bodyPr>
            <a:normAutofit/>
          </a:bodyPr>
          <a:lstStyle/>
          <a:p>
            <a:pPr marL="363474">
              <a:defRPr/>
            </a:pPr>
            <a:r>
              <a:rPr lang="en-US" b="1" dirty="0">
                <a:solidFill>
                  <a:srgbClr val="002D73"/>
                </a:solidFill>
              </a:rPr>
              <a:t>NYSDOCCS MAT PROGRAM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1712119" y="4488657"/>
            <a:ext cx="5774531" cy="140494"/>
          </a:xfrm>
        </p:spPr>
        <p:txBody>
          <a:bodyPr>
            <a:normAutofit fontScale="25000" lnSpcReduction="20000"/>
          </a:bodyPr>
          <a:lstStyle/>
          <a:p>
            <a:pPr marL="336042" indent="-288036" algn="ctr">
              <a:buNone/>
              <a:defRPr/>
            </a:pPr>
            <a:r>
              <a:rPr lang="en-US" dirty="0"/>
              <a:t>A Continual Improvement Process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fld id="{08CBD1BD-AE6C-4BB9-94CF-00B8D855896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6085" name="Picture 4" descr="gseal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995488"/>
            <a:ext cx="25146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D776F-04CC-4567-8432-92BDFE11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98" y="1200150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rgbClr val="002D73"/>
                </a:solidFill>
              </a:rPr>
              <a:t>QUESTIONS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85E96-2797-465D-B9B5-E7EE711A1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504950"/>
            <a:ext cx="2816596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8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BD9917-9ED7-4E7A-8656-053CC4061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D73"/>
                </a:solidFill>
              </a:rPr>
              <a:t>Objectives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C5040D-D85D-44EE-9EB1-E624A0A36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5D7E95"/>
                </a:solidFill>
              </a:rPr>
              <a:t>1. Overview of DOCCS</a:t>
            </a:r>
          </a:p>
          <a:p>
            <a:pPr marL="0" indent="0">
              <a:buNone/>
            </a:pPr>
            <a:r>
              <a:rPr lang="en-US" dirty="0">
                <a:solidFill>
                  <a:srgbClr val="5D7E95"/>
                </a:solidFill>
              </a:rPr>
              <a:t>	2. Overview of Health Services</a:t>
            </a:r>
          </a:p>
          <a:p>
            <a:pPr marL="0" indent="0">
              <a:buNone/>
            </a:pPr>
            <a:r>
              <a:rPr lang="en-US" dirty="0">
                <a:solidFill>
                  <a:srgbClr val="5D7E95"/>
                </a:solidFill>
              </a:rPr>
              <a:t>	3. Beginning of MAT in NYSDOCCS</a:t>
            </a:r>
          </a:p>
          <a:p>
            <a:pPr marL="0" indent="0">
              <a:buNone/>
            </a:pPr>
            <a:r>
              <a:rPr lang="en-US" dirty="0">
                <a:solidFill>
                  <a:srgbClr val="5D7E95"/>
                </a:solidFill>
              </a:rPr>
              <a:t>	4. Expansion of MAT</a:t>
            </a:r>
          </a:p>
          <a:p>
            <a:pPr marL="0" indent="0">
              <a:buNone/>
            </a:pPr>
            <a:r>
              <a:rPr lang="en-US" dirty="0">
                <a:solidFill>
                  <a:srgbClr val="5D7E95"/>
                </a:solidFill>
              </a:rPr>
              <a:t>	5. </a:t>
            </a:r>
            <a:r>
              <a:rPr lang="en-US" dirty="0">
                <a:solidFill>
                  <a:srgbClr val="5D7E95"/>
                </a:solidFill>
                <a:sym typeface="Wingdings" pitchFamily="2" charset="2"/>
              </a:rPr>
              <a:t>Future of MAT in NYSDOCCS</a:t>
            </a:r>
          </a:p>
          <a:p>
            <a:pPr marL="0" indent="0">
              <a:buNone/>
            </a:pPr>
            <a:r>
              <a:rPr lang="en-US" dirty="0">
                <a:solidFill>
                  <a:srgbClr val="5D7E95"/>
                </a:solidFill>
                <a:sym typeface="Wingdings" pitchFamily="2" charset="2"/>
              </a:rPr>
              <a:t>	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241D03C-8052-4974-B11A-F57813DD1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409575"/>
            <a:ext cx="6417586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7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D73"/>
                </a:solidFill>
              </a:rPr>
              <a:t>DOCCS Health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610600" cy="373459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>
              <a:solidFill>
                <a:srgbClr val="5D7E9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5D7E95"/>
                </a:solidFill>
              </a:rPr>
              <a:t>$400M Budget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5D7E95"/>
                </a:solidFill>
              </a:rPr>
              <a:t>52 Facilities statewide </a:t>
            </a:r>
            <a:r>
              <a:rPr lang="en-US" sz="1600" dirty="0">
                <a:solidFill>
                  <a:srgbClr val="5D7E95"/>
                </a:solidFill>
              </a:rPr>
              <a:t>(Decreasing due to reduction in incarcerated population)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5D7E95"/>
                </a:solidFill>
              </a:rPr>
              <a:t>30 Infirmaries; 24 Pharmacies; 20 Radiology suites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5D7E95"/>
                </a:solidFill>
              </a:rPr>
              <a:t>Five Regional Medical Units</a:t>
            </a:r>
          </a:p>
          <a:p>
            <a:pPr lvl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D7E95"/>
                </a:solidFill>
              </a:rPr>
              <a:t>Bedford (Women’s Facility)</a:t>
            </a:r>
          </a:p>
          <a:p>
            <a:pPr lvl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D7E95"/>
                </a:solidFill>
              </a:rPr>
              <a:t>Coxsackie </a:t>
            </a:r>
          </a:p>
          <a:p>
            <a:pPr lvl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D7E95"/>
                </a:solidFill>
              </a:rPr>
              <a:t>Wende (Dialysis Unit) </a:t>
            </a:r>
          </a:p>
          <a:p>
            <a:pPr lvl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D7E95"/>
                </a:solidFill>
              </a:rPr>
              <a:t>Walsh</a:t>
            </a:r>
          </a:p>
          <a:p>
            <a:pPr lvl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D7E95"/>
                </a:solidFill>
              </a:rPr>
              <a:t>Fishkill (Unit for Cognitively Impaired &amp; Dialysis Unit)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DC8D3-3119-487D-AB41-0A855A5A134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59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1137" y="3732024"/>
            <a:ext cx="3228892" cy="416242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2D73"/>
                </a:solidFill>
              </a:rPr>
              <a:t>Telemedicine</a:t>
            </a:r>
          </a:p>
        </p:txBody>
      </p:sp>
      <p:pic>
        <p:nvPicPr>
          <p:cNvPr id="5" name="Content Placeholder 4" descr="G 2 wing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0228" y="813531"/>
            <a:ext cx="3734668" cy="20974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DC8D3-3119-487D-AB41-0A855A5A134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D492ECBC-8B08-4A5C-B0D0-F736E9DFF4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17" t="1084" r="12000"/>
          <a:stretch/>
        </p:blipFill>
        <p:spPr>
          <a:xfrm>
            <a:off x="5356321" y="764605"/>
            <a:ext cx="2789004" cy="2237422"/>
          </a:xfrm>
          <a:prstGeom prst="rect">
            <a:avLst/>
          </a:prstGeom>
        </p:spPr>
      </p:pic>
      <p:pic>
        <p:nvPicPr>
          <p:cNvPr id="7" name="Picture 4" descr="RMU ER">
            <a:extLst>
              <a:ext uri="{FF2B5EF4-FFF2-40B4-BE49-F238E27FC236}">
                <a16:creationId xmlns:a16="http://schemas.microsoft.com/office/drawing/2014/main" id="{1F1B9B73-1B32-43DE-8E18-B6253E779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98780" y="2979675"/>
            <a:ext cx="2743200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B908914-2664-4059-A4C3-F1F08570138C}"/>
              </a:ext>
            </a:extLst>
          </p:cNvPr>
          <p:cNvSpPr txBox="1">
            <a:spLocks/>
          </p:cNvSpPr>
          <p:nvPr/>
        </p:nvSpPr>
        <p:spPr>
          <a:xfrm>
            <a:off x="5136377" y="396817"/>
            <a:ext cx="3228892" cy="416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dirty="0">
                <a:solidFill>
                  <a:srgbClr val="002D73"/>
                </a:solidFill>
              </a:rPr>
              <a:t>Pharmacy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2265EE-9934-4153-B6C4-40D33B678411}"/>
              </a:ext>
            </a:extLst>
          </p:cNvPr>
          <p:cNvSpPr txBox="1">
            <a:spLocks/>
          </p:cNvSpPr>
          <p:nvPr/>
        </p:nvSpPr>
        <p:spPr>
          <a:xfrm>
            <a:off x="903116" y="462982"/>
            <a:ext cx="3228892" cy="4162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dirty="0">
                <a:solidFill>
                  <a:srgbClr val="002D73"/>
                </a:solidFill>
              </a:rPr>
              <a:t>Regional Medical Unit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D73"/>
                </a:solidFill>
              </a:rPr>
              <a:t>Medical Team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u="sng" dirty="0">
                <a:solidFill>
                  <a:srgbClr val="5D7E95"/>
                </a:solidFill>
              </a:rPr>
              <a:t>1,200 Health Services staff</a:t>
            </a:r>
            <a:endParaRPr lang="en-US" dirty="0">
              <a:solidFill>
                <a:srgbClr val="5D7E95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5D7E95"/>
                </a:solidFill>
              </a:rPr>
              <a:t>	</a:t>
            </a:r>
          </a:p>
          <a:p>
            <a:pPr>
              <a:buNone/>
            </a:pPr>
            <a:r>
              <a:rPr lang="en-US" dirty="0">
                <a:solidFill>
                  <a:srgbClr val="5D7E95"/>
                </a:solidFill>
              </a:rPr>
              <a:t>	Physicians</a:t>
            </a:r>
          </a:p>
          <a:p>
            <a:pPr>
              <a:buNone/>
            </a:pPr>
            <a:r>
              <a:rPr lang="en-US" dirty="0">
                <a:solidFill>
                  <a:srgbClr val="5D7E95"/>
                </a:solidFill>
              </a:rPr>
              <a:t>	Nurse Practitioners</a:t>
            </a:r>
          </a:p>
          <a:p>
            <a:pPr>
              <a:buNone/>
            </a:pPr>
            <a:r>
              <a:rPr lang="en-US" dirty="0">
                <a:solidFill>
                  <a:srgbClr val="5D7E95"/>
                </a:solidFill>
              </a:rPr>
              <a:t>     Physician Assistants</a:t>
            </a:r>
          </a:p>
          <a:p>
            <a:pPr>
              <a:buNone/>
            </a:pPr>
            <a:r>
              <a:rPr lang="en-US" dirty="0">
                <a:solidFill>
                  <a:srgbClr val="5D7E95"/>
                </a:solidFill>
              </a:rPr>
              <a:t>	Registered Nurses</a:t>
            </a:r>
          </a:p>
          <a:p>
            <a:pPr>
              <a:buNone/>
            </a:pPr>
            <a:r>
              <a:rPr lang="en-US" dirty="0">
                <a:solidFill>
                  <a:srgbClr val="5D7E95"/>
                </a:solidFill>
              </a:rPr>
              <a:t>	Radiology Technicians</a:t>
            </a:r>
          </a:p>
          <a:p>
            <a:pPr>
              <a:buNone/>
            </a:pPr>
            <a:r>
              <a:rPr lang="en-US" dirty="0">
                <a:solidFill>
                  <a:srgbClr val="5D7E95"/>
                </a:solidFill>
              </a:rPr>
              <a:t>     Pharmacists </a:t>
            </a:r>
          </a:p>
          <a:p>
            <a:pPr>
              <a:buNone/>
            </a:pPr>
            <a:r>
              <a:rPr lang="en-US" dirty="0">
                <a:solidFill>
                  <a:srgbClr val="5D7E95"/>
                </a:solidFill>
              </a:rPr>
              <a:t>     Dentists, Dental Hygienist, Dental Assistants</a:t>
            </a:r>
          </a:p>
          <a:p>
            <a:pPr>
              <a:buNone/>
            </a:pPr>
            <a:r>
              <a:rPr lang="en-US" dirty="0">
                <a:solidFill>
                  <a:srgbClr val="5D7E95"/>
                </a:solidFill>
              </a:rPr>
              <a:t>	</a:t>
            </a:r>
          </a:p>
          <a:p>
            <a:pPr>
              <a:buNone/>
            </a:pPr>
            <a:r>
              <a:rPr lang="en-US" u="sng" dirty="0">
                <a:solidFill>
                  <a:srgbClr val="5D7E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Providing Primary Care to 35,000 incarcerated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DC8D3-3119-487D-AB41-0A855A5A134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709C48-98E9-4C3B-80C6-DC208D7A0F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827" b="11308"/>
          <a:stretch/>
        </p:blipFill>
        <p:spPr>
          <a:xfrm>
            <a:off x="4572000" y="1271784"/>
            <a:ext cx="3429000" cy="22346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0620"/>
            <a:ext cx="6172200" cy="770930"/>
          </a:xfrm>
        </p:spPr>
        <p:txBody>
          <a:bodyPr/>
          <a:lstStyle/>
          <a:p>
            <a:r>
              <a:rPr lang="en-US" dirty="0">
                <a:solidFill>
                  <a:srgbClr val="002D73"/>
                </a:solidFill>
              </a:rPr>
              <a:t>Specialty Care Clinics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2291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5D7E95"/>
              </a:solidFill>
            </a:endParaRPr>
          </a:p>
          <a:p>
            <a:pPr marL="0" indent="0">
              <a:buNone/>
            </a:pPr>
            <a:r>
              <a:rPr lang="en-US" sz="2500" b="1" dirty="0">
                <a:solidFill>
                  <a:srgbClr val="5D7E95"/>
                </a:solidFill>
              </a:rPr>
              <a:t>Over 1,000 contracts for every type of Specialty Care </a:t>
            </a:r>
          </a:p>
          <a:p>
            <a:r>
              <a:rPr lang="en-US" sz="2500" dirty="0">
                <a:solidFill>
                  <a:srgbClr val="5D7E95"/>
                </a:solidFill>
              </a:rPr>
              <a:t>Surgery – General, Ortho, ENT, Podiatry, Neuro, 		  	</a:t>
            </a:r>
            <a:r>
              <a:rPr lang="en-US" sz="2500" dirty="0" err="1">
                <a:solidFill>
                  <a:srgbClr val="5D7E95"/>
                </a:solidFill>
              </a:rPr>
              <a:t>Ophtho</a:t>
            </a:r>
            <a:r>
              <a:rPr lang="en-US" sz="2500" dirty="0">
                <a:solidFill>
                  <a:srgbClr val="5D7E95"/>
                </a:solidFill>
              </a:rPr>
              <a:t>, Thoracic, Vascular…</a:t>
            </a:r>
          </a:p>
          <a:p>
            <a:r>
              <a:rPr lang="en-US" sz="2500" dirty="0">
                <a:solidFill>
                  <a:srgbClr val="5D7E95"/>
                </a:solidFill>
              </a:rPr>
              <a:t>Medical – Cardio, </a:t>
            </a:r>
            <a:r>
              <a:rPr lang="en-US" sz="2500" dirty="0" err="1">
                <a:solidFill>
                  <a:srgbClr val="5D7E95"/>
                </a:solidFill>
              </a:rPr>
              <a:t>Pulm</a:t>
            </a:r>
            <a:r>
              <a:rPr lang="en-US" sz="2500" dirty="0">
                <a:solidFill>
                  <a:srgbClr val="5D7E95"/>
                </a:solidFill>
              </a:rPr>
              <a:t>, Endo, Rheum, Pain, GI 		  	Neurology, Renal….</a:t>
            </a:r>
          </a:p>
          <a:p>
            <a:r>
              <a:rPr lang="en-US" sz="2500" dirty="0">
                <a:solidFill>
                  <a:srgbClr val="5D7E95"/>
                </a:solidFill>
              </a:rPr>
              <a:t>MRI, Cat scan, ultrasound</a:t>
            </a:r>
          </a:p>
          <a:p>
            <a:r>
              <a:rPr lang="en-US" sz="2500" dirty="0">
                <a:solidFill>
                  <a:srgbClr val="5D7E95"/>
                </a:solidFill>
              </a:rPr>
              <a:t>Optometry, Endoscopy, PT/OT, Audiology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DC8D3-3119-487D-AB41-0A855A5A134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CD167D-D7DE-4581-9C99-412C524B0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500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002D73"/>
                </a:solidFill>
              </a:rPr>
              <a:t>M.A.T. in DOCCS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3FDA4B-EC90-4265-8D7B-29170194B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419350"/>
            <a:ext cx="48006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56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D993F-296B-4B0C-9052-9D580A83E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D73"/>
                </a:solidFill>
              </a:rPr>
              <a:t>MAT and Pregnant Inmates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F91694-4CB1-468C-B014-C2AC2A1B83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057400" y="975745"/>
            <a:ext cx="3825804" cy="38428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04C1F-1026-4384-B2F2-045130466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>
              <a:solidFill>
                <a:srgbClr val="5D7E9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D7E95"/>
                </a:solidFill>
              </a:rPr>
              <a:t>Since 2010 NYS DOCCS has provided Methadone to pregnant female population. </a:t>
            </a:r>
          </a:p>
          <a:p>
            <a:r>
              <a:rPr lang="en-US" dirty="0">
                <a:solidFill>
                  <a:srgbClr val="5D7E95"/>
                </a:solidFill>
              </a:rPr>
              <a:t>Stabilize the patient &amp; fetus during this time. </a:t>
            </a:r>
          </a:p>
          <a:p>
            <a:r>
              <a:rPr lang="en-US" dirty="0">
                <a:solidFill>
                  <a:srgbClr val="5D7E95"/>
                </a:solidFill>
              </a:rPr>
              <a:t>The patient is weaned off within 2 months of delivery</a:t>
            </a:r>
          </a:p>
        </p:txBody>
      </p:sp>
    </p:spTree>
    <p:extLst>
      <p:ext uri="{BB962C8B-B14F-4D97-AF65-F5344CB8AC3E}">
        <p14:creationId xmlns:p14="http://schemas.microsoft.com/office/powerpoint/2010/main" val="202581085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63B3B75BDC064895297D350F5AD918" ma:contentTypeVersion="0" ma:contentTypeDescription="Create a new document." ma:contentTypeScope="" ma:versionID="0de0095cebc0b4732134e3110e35cb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56142B-A73E-437E-B355-3DF2A32614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294E6A-4EF3-4250-B922-0A4DB55252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B47492B-583F-4AA5-918D-721A12778BB6}">
  <ds:schemaRefs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5808</TotalTime>
  <Words>701</Words>
  <Application>Microsoft Office PowerPoint</Application>
  <PresentationFormat>On-screen Show (16:9)</PresentationFormat>
  <Paragraphs>103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Cover Master</vt:lpstr>
      <vt:lpstr>Section Master</vt:lpstr>
      <vt:lpstr>2_Custom Design</vt:lpstr>
      <vt:lpstr>PowerPoint Presentation</vt:lpstr>
      <vt:lpstr>Objectives</vt:lpstr>
      <vt:lpstr>PowerPoint Presentation</vt:lpstr>
      <vt:lpstr>DOCCS Health Services</vt:lpstr>
      <vt:lpstr>Telemedicine</vt:lpstr>
      <vt:lpstr>Medical Team </vt:lpstr>
      <vt:lpstr>Specialty Care Clinics </vt:lpstr>
      <vt:lpstr>M.A.T. in DOCCS</vt:lpstr>
      <vt:lpstr>MAT and Pregnant Inmates</vt:lpstr>
      <vt:lpstr>Expanding the MAT Program</vt:lpstr>
      <vt:lpstr>Return Parole Violators</vt:lpstr>
      <vt:lpstr>Second Expansion </vt:lpstr>
      <vt:lpstr>Growing Program</vt:lpstr>
      <vt:lpstr>Medium Facilities</vt:lpstr>
      <vt:lpstr>Buprenorphine</vt:lpstr>
      <vt:lpstr>State of the State</vt:lpstr>
      <vt:lpstr>Looking Ahead</vt:lpstr>
      <vt:lpstr>NYSDOCCS MAT PROGRAM</vt:lpstr>
      <vt:lpstr>QUESTIONS</vt:lpstr>
    </vt:vector>
  </TitlesOfParts>
  <Company>New York State - Office of General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Warner, Jennifer</dc:creator>
  <cp:lastModifiedBy>John</cp:lastModifiedBy>
  <cp:revision>186</cp:revision>
  <cp:lastPrinted>2019-07-05T12:18:37Z</cp:lastPrinted>
  <dcterms:created xsi:type="dcterms:W3CDTF">2014-12-09T18:34:34Z</dcterms:created>
  <dcterms:modified xsi:type="dcterms:W3CDTF">2021-01-24T22:32:14Z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0x010100C263B3B75BDC064895297D350F5AD918</vt:lpwstr>
  </property>
  <property fmtid="{D5CDD505-2E9C-101B-9397-08002B2CF9AE}" pid="3" name="_AdHocReviewCycleID">
    <vt:i4>-1461050682</vt:i4>
  </property>
  <property fmtid="{D5CDD505-2E9C-101B-9397-08002B2CF9AE}" pid="4" name="_NewReviewCycle">
    <vt:lpwstr/>
  </property>
  <property fmtid="{D5CDD505-2E9C-101B-9397-08002B2CF9AE}" pid="5" name="_EmailSubject">
    <vt:lpwstr>slides from webinar</vt:lpwstr>
  </property>
  <property fmtid="{D5CDD505-2E9C-101B-9397-08002B2CF9AE}" pid="6" name="_AuthorEmail">
    <vt:lpwstr>John.Morley@doccs.ny.gov</vt:lpwstr>
  </property>
  <property fmtid="{D5CDD505-2E9C-101B-9397-08002B2CF9AE}" pid="7" name="_AuthorEmailDisplayName">
    <vt:lpwstr>Morley, John N (DOCCS)</vt:lpwstr>
  </property>
  <property fmtid="{D5CDD505-2E9C-101B-9397-08002B2CF9AE}" pid="8" name="_PreviousAdHocReviewCycleID">
    <vt:i4>-1171059748</vt:i4>
  </property>
</Properties>
</file>