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660" r:id="rId2"/>
    <p:sldMasterId id="2147483684" r:id="rId3"/>
  </p:sldMasterIdLst>
  <p:sldIdLst>
    <p:sldId id="282" r:id="rId4"/>
    <p:sldId id="313" r:id="rId5"/>
    <p:sldId id="302" r:id="rId6"/>
    <p:sldId id="312" r:id="rId7"/>
    <p:sldId id="322" r:id="rId8"/>
    <p:sldId id="257" r:id="rId9"/>
    <p:sldId id="323" r:id="rId10"/>
    <p:sldId id="258" r:id="rId11"/>
    <p:sldId id="259" r:id="rId12"/>
    <p:sldId id="260" r:id="rId13"/>
    <p:sldId id="261" r:id="rId14"/>
    <p:sldId id="264" r:id="rId15"/>
    <p:sldId id="266" r:id="rId16"/>
    <p:sldId id="325" r:id="rId17"/>
    <p:sldId id="327" r:id="rId18"/>
    <p:sldId id="307" r:id="rId19"/>
    <p:sldId id="321" r:id="rId20"/>
    <p:sldId id="284" r:id="rId21"/>
    <p:sldId id="271" r:id="rId22"/>
    <p:sldId id="269" r:id="rId23"/>
    <p:sldId id="285" r:id="rId24"/>
    <p:sldId id="270" r:id="rId25"/>
    <p:sldId id="275" r:id="rId26"/>
    <p:sldId id="276" r:id="rId27"/>
    <p:sldId id="274" r:id="rId28"/>
    <p:sldId id="324" r:id="rId29"/>
    <p:sldId id="298" r:id="rId30"/>
    <p:sldId id="318" r:id="rId31"/>
    <p:sldId id="319" r:id="rId32"/>
    <p:sldId id="299" r:id="rId33"/>
    <p:sldId id="329" r:id="rId34"/>
    <p:sldId id="333" r:id="rId35"/>
    <p:sldId id="330" r:id="rId36"/>
    <p:sldId id="334" r:id="rId37"/>
    <p:sldId id="331" r:id="rId38"/>
    <p:sldId id="335" r:id="rId39"/>
    <p:sldId id="332" r:id="rId40"/>
    <p:sldId id="337" r:id="rId41"/>
    <p:sldId id="326" r:id="rId42"/>
    <p:sldId id="305" r:id="rId43"/>
    <p:sldId id="32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7417EB-83B6-4162-B2BC-A62EEF5A9CCE}" v="124" dt="2023-05-31T02:20:34.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3404" autoAdjust="0"/>
  </p:normalViewPr>
  <p:slideViewPr>
    <p:cSldViewPr snapToGrid="0">
      <p:cViewPr varScale="1">
        <p:scale>
          <a:sx n="95" d="100"/>
          <a:sy n="95" d="100"/>
        </p:scale>
        <p:origin x="20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8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56DA2-3695-4F6F-9A46-9C9112F89AC5}"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en-US"/>
        </a:p>
      </dgm:t>
    </dgm:pt>
    <dgm:pt modelId="{A460A5EC-5FC9-410A-9A07-3874C7DF38C7}">
      <dgm:prSet/>
      <dgm:spPr/>
      <dgm:t>
        <a:bodyPr/>
        <a:lstStyle/>
        <a:p>
          <a:r>
            <a:rPr lang="en-CA"/>
            <a:t>Changes to dosing strategies to lower barriers to starting and restarting methadone within the safety margins of methadone pharmacology</a:t>
          </a:r>
          <a:endParaRPr lang="en-US"/>
        </a:p>
      </dgm:t>
    </dgm:pt>
    <dgm:pt modelId="{226840DB-A132-4C48-A599-25B7B2E66E3A}" type="parTrans" cxnId="{684A042A-5195-465D-ADC3-216A02FFEB74}">
      <dgm:prSet/>
      <dgm:spPr/>
      <dgm:t>
        <a:bodyPr/>
        <a:lstStyle/>
        <a:p>
          <a:endParaRPr lang="en-US"/>
        </a:p>
      </dgm:t>
    </dgm:pt>
    <dgm:pt modelId="{0AEA0617-3534-42FF-A911-8336211CB107}" type="sibTrans" cxnId="{684A042A-5195-465D-ADC3-216A02FFEB74}">
      <dgm:prSet/>
      <dgm:spPr/>
      <dgm:t>
        <a:bodyPr/>
        <a:lstStyle/>
        <a:p>
          <a:endParaRPr lang="en-US"/>
        </a:p>
      </dgm:t>
    </dgm:pt>
    <dgm:pt modelId="{0C81A1F8-DDC5-4C7A-97F1-3885187462F2}">
      <dgm:prSet/>
      <dgm:spPr/>
      <dgm:t>
        <a:bodyPr/>
        <a:lstStyle/>
        <a:p>
          <a:r>
            <a:rPr lang="en-CA"/>
            <a:t>Addition of slow-release oral morphine (SROM, “Kadian”) to augment the relief of cravings and improve engagement in the first weeks of treatment</a:t>
          </a:r>
          <a:endParaRPr lang="en-US"/>
        </a:p>
      </dgm:t>
    </dgm:pt>
    <dgm:pt modelId="{87511EC2-92EF-454C-A7DE-7DAED265798C}" type="parTrans" cxnId="{E8264435-CBAC-4E6F-8147-6467C6C434C8}">
      <dgm:prSet/>
      <dgm:spPr/>
      <dgm:t>
        <a:bodyPr/>
        <a:lstStyle/>
        <a:p>
          <a:endParaRPr lang="en-US"/>
        </a:p>
      </dgm:t>
    </dgm:pt>
    <dgm:pt modelId="{A5247434-673D-4B4A-A00E-EA4BF19D782C}" type="sibTrans" cxnId="{E8264435-CBAC-4E6F-8147-6467C6C434C8}">
      <dgm:prSet/>
      <dgm:spPr/>
      <dgm:t>
        <a:bodyPr/>
        <a:lstStyle/>
        <a:p>
          <a:endParaRPr lang="en-US"/>
        </a:p>
      </dgm:t>
    </dgm:pt>
    <dgm:pt modelId="{591C6FB3-568C-478B-A025-82507252F194}">
      <dgm:prSet/>
      <dgm:spPr/>
      <dgm:t>
        <a:bodyPr/>
        <a:lstStyle/>
        <a:p>
          <a:r>
            <a:rPr lang="en-CA"/>
            <a:t>Increased flexibility in scheduling doctor visits, dose increases and use of SROM</a:t>
          </a:r>
          <a:endParaRPr lang="en-US"/>
        </a:p>
      </dgm:t>
    </dgm:pt>
    <dgm:pt modelId="{F1062412-882B-4E8D-A5F6-0350318EB4ED}" type="parTrans" cxnId="{2DACF0CC-0A49-4915-B3D2-55D545FD850A}">
      <dgm:prSet/>
      <dgm:spPr/>
      <dgm:t>
        <a:bodyPr/>
        <a:lstStyle/>
        <a:p>
          <a:endParaRPr lang="en-US"/>
        </a:p>
      </dgm:t>
    </dgm:pt>
    <dgm:pt modelId="{BF3F53E6-7151-4925-A2A9-1F1DF6E22BCF}" type="sibTrans" cxnId="{2DACF0CC-0A49-4915-B3D2-55D545FD850A}">
      <dgm:prSet/>
      <dgm:spPr/>
      <dgm:t>
        <a:bodyPr/>
        <a:lstStyle/>
        <a:p>
          <a:endParaRPr lang="en-US"/>
        </a:p>
      </dgm:t>
    </dgm:pt>
    <dgm:pt modelId="{D591412C-BF65-44AD-9AF0-06F981136B2B}">
      <dgm:prSet/>
      <dgm:spPr/>
      <dgm:t>
        <a:bodyPr/>
        <a:lstStyle/>
        <a:p>
          <a:r>
            <a:rPr lang="en-CA"/>
            <a:t>Emphasis on engagement in treatment, communication with pharmacists and reduction in barriers to access</a:t>
          </a:r>
          <a:endParaRPr lang="en-US"/>
        </a:p>
      </dgm:t>
    </dgm:pt>
    <dgm:pt modelId="{FD3754C9-10C9-43B6-A84D-3F1C8BE43001}" type="parTrans" cxnId="{4DDA9300-4E5F-4D37-AC99-A1D8F403793F}">
      <dgm:prSet/>
      <dgm:spPr/>
      <dgm:t>
        <a:bodyPr/>
        <a:lstStyle/>
        <a:p>
          <a:endParaRPr lang="en-US"/>
        </a:p>
      </dgm:t>
    </dgm:pt>
    <dgm:pt modelId="{18DE362C-9C79-4228-B87A-5B846AEE1C96}" type="sibTrans" cxnId="{4DDA9300-4E5F-4D37-AC99-A1D8F403793F}">
      <dgm:prSet/>
      <dgm:spPr/>
      <dgm:t>
        <a:bodyPr/>
        <a:lstStyle/>
        <a:p>
          <a:endParaRPr lang="en-US"/>
        </a:p>
      </dgm:t>
    </dgm:pt>
    <dgm:pt modelId="{05CB05BD-98C8-4E34-9474-F44A2309D005}" type="pres">
      <dgm:prSet presAssocID="{6EA56DA2-3695-4F6F-9A46-9C9112F89AC5}" presName="linear" presStyleCnt="0">
        <dgm:presLayoutVars>
          <dgm:animLvl val="lvl"/>
          <dgm:resizeHandles val="exact"/>
        </dgm:presLayoutVars>
      </dgm:prSet>
      <dgm:spPr/>
    </dgm:pt>
    <dgm:pt modelId="{7E7FB4D9-85F1-40C6-872B-3BEE0ED18596}" type="pres">
      <dgm:prSet presAssocID="{A460A5EC-5FC9-410A-9A07-3874C7DF38C7}" presName="parentText" presStyleLbl="node1" presStyleIdx="0" presStyleCnt="4">
        <dgm:presLayoutVars>
          <dgm:chMax val="0"/>
          <dgm:bulletEnabled val="1"/>
        </dgm:presLayoutVars>
      </dgm:prSet>
      <dgm:spPr/>
    </dgm:pt>
    <dgm:pt modelId="{7DB0CD27-D627-4DF7-9A70-41B0228965D5}" type="pres">
      <dgm:prSet presAssocID="{0AEA0617-3534-42FF-A911-8336211CB107}" presName="spacer" presStyleCnt="0"/>
      <dgm:spPr/>
    </dgm:pt>
    <dgm:pt modelId="{CB03A846-9F19-47EF-9BC8-66A8B1662468}" type="pres">
      <dgm:prSet presAssocID="{0C81A1F8-DDC5-4C7A-97F1-3885187462F2}" presName="parentText" presStyleLbl="node1" presStyleIdx="1" presStyleCnt="4">
        <dgm:presLayoutVars>
          <dgm:chMax val="0"/>
          <dgm:bulletEnabled val="1"/>
        </dgm:presLayoutVars>
      </dgm:prSet>
      <dgm:spPr/>
    </dgm:pt>
    <dgm:pt modelId="{3B9E55DE-B9DF-4FAB-815F-C8C982058969}" type="pres">
      <dgm:prSet presAssocID="{A5247434-673D-4B4A-A00E-EA4BF19D782C}" presName="spacer" presStyleCnt="0"/>
      <dgm:spPr/>
    </dgm:pt>
    <dgm:pt modelId="{E8D6478B-8308-43EA-8982-7D67DF9785FB}" type="pres">
      <dgm:prSet presAssocID="{591C6FB3-568C-478B-A025-82507252F194}" presName="parentText" presStyleLbl="node1" presStyleIdx="2" presStyleCnt="4">
        <dgm:presLayoutVars>
          <dgm:chMax val="0"/>
          <dgm:bulletEnabled val="1"/>
        </dgm:presLayoutVars>
      </dgm:prSet>
      <dgm:spPr/>
    </dgm:pt>
    <dgm:pt modelId="{1F5A7133-50A4-4F61-B151-8B045167F590}" type="pres">
      <dgm:prSet presAssocID="{BF3F53E6-7151-4925-A2A9-1F1DF6E22BCF}" presName="spacer" presStyleCnt="0"/>
      <dgm:spPr/>
    </dgm:pt>
    <dgm:pt modelId="{464B7CEE-D6E3-41E6-92E1-47039549DCBA}" type="pres">
      <dgm:prSet presAssocID="{D591412C-BF65-44AD-9AF0-06F981136B2B}" presName="parentText" presStyleLbl="node1" presStyleIdx="3" presStyleCnt="4">
        <dgm:presLayoutVars>
          <dgm:chMax val="0"/>
          <dgm:bulletEnabled val="1"/>
        </dgm:presLayoutVars>
      </dgm:prSet>
      <dgm:spPr/>
    </dgm:pt>
  </dgm:ptLst>
  <dgm:cxnLst>
    <dgm:cxn modelId="{4DDA9300-4E5F-4D37-AC99-A1D8F403793F}" srcId="{6EA56DA2-3695-4F6F-9A46-9C9112F89AC5}" destId="{D591412C-BF65-44AD-9AF0-06F981136B2B}" srcOrd="3" destOrd="0" parTransId="{FD3754C9-10C9-43B6-A84D-3F1C8BE43001}" sibTransId="{18DE362C-9C79-4228-B87A-5B846AEE1C96}"/>
    <dgm:cxn modelId="{02AFFD00-CEA4-48A0-8C15-F20218A7D5EE}" type="presOf" srcId="{6EA56DA2-3695-4F6F-9A46-9C9112F89AC5}" destId="{05CB05BD-98C8-4E34-9474-F44A2309D005}" srcOrd="0" destOrd="0" presId="urn:microsoft.com/office/officeart/2005/8/layout/vList2"/>
    <dgm:cxn modelId="{684A042A-5195-465D-ADC3-216A02FFEB74}" srcId="{6EA56DA2-3695-4F6F-9A46-9C9112F89AC5}" destId="{A460A5EC-5FC9-410A-9A07-3874C7DF38C7}" srcOrd="0" destOrd="0" parTransId="{226840DB-A132-4C48-A599-25B7B2E66E3A}" sibTransId="{0AEA0617-3534-42FF-A911-8336211CB107}"/>
    <dgm:cxn modelId="{E8264435-CBAC-4E6F-8147-6467C6C434C8}" srcId="{6EA56DA2-3695-4F6F-9A46-9C9112F89AC5}" destId="{0C81A1F8-DDC5-4C7A-97F1-3885187462F2}" srcOrd="1" destOrd="0" parTransId="{87511EC2-92EF-454C-A7DE-7DAED265798C}" sibTransId="{A5247434-673D-4B4A-A00E-EA4BF19D782C}"/>
    <dgm:cxn modelId="{E924BC60-38F6-4F4D-83F8-BC126B553CF9}" type="presOf" srcId="{591C6FB3-568C-478B-A025-82507252F194}" destId="{E8D6478B-8308-43EA-8982-7D67DF9785FB}" srcOrd="0" destOrd="0" presId="urn:microsoft.com/office/officeart/2005/8/layout/vList2"/>
    <dgm:cxn modelId="{39B4FD57-FB5A-400D-9644-B1DE5AC6EFBF}" type="presOf" srcId="{D591412C-BF65-44AD-9AF0-06F981136B2B}" destId="{464B7CEE-D6E3-41E6-92E1-47039549DCBA}" srcOrd="0" destOrd="0" presId="urn:microsoft.com/office/officeart/2005/8/layout/vList2"/>
    <dgm:cxn modelId="{12BE02B3-F8B5-4E3B-BC42-BCEE356CC71B}" type="presOf" srcId="{A460A5EC-5FC9-410A-9A07-3874C7DF38C7}" destId="{7E7FB4D9-85F1-40C6-872B-3BEE0ED18596}" srcOrd="0" destOrd="0" presId="urn:microsoft.com/office/officeart/2005/8/layout/vList2"/>
    <dgm:cxn modelId="{2DACF0CC-0A49-4915-B3D2-55D545FD850A}" srcId="{6EA56DA2-3695-4F6F-9A46-9C9112F89AC5}" destId="{591C6FB3-568C-478B-A025-82507252F194}" srcOrd="2" destOrd="0" parTransId="{F1062412-882B-4E8D-A5F6-0350318EB4ED}" sibTransId="{BF3F53E6-7151-4925-A2A9-1F1DF6E22BCF}"/>
    <dgm:cxn modelId="{4C05F4E7-93A3-42A6-AC55-4640A6A6414A}" type="presOf" srcId="{0C81A1F8-DDC5-4C7A-97F1-3885187462F2}" destId="{CB03A846-9F19-47EF-9BC8-66A8B1662468}" srcOrd="0" destOrd="0" presId="urn:microsoft.com/office/officeart/2005/8/layout/vList2"/>
    <dgm:cxn modelId="{BCB8BF93-3B32-423A-A1A7-3650CCFDD869}" type="presParOf" srcId="{05CB05BD-98C8-4E34-9474-F44A2309D005}" destId="{7E7FB4D9-85F1-40C6-872B-3BEE0ED18596}" srcOrd="0" destOrd="0" presId="urn:microsoft.com/office/officeart/2005/8/layout/vList2"/>
    <dgm:cxn modelId="{F6E6F099-EE61-4BA4-A6AB-E0B2E78075B5}" type="presParOf" srcId="{05CB05BD-98C8-4E34-9474-F44A2309D005}" destId="{7DB0CD27-D627-4DF7-9A70-41B0228965D5}" srcOrd="1" destOrd="0" presId="urn:microsoft.com/office/officeart/2005/8/layout/vList2"/>
    <dgm:cxn modelId="{6FC176C9-B651-487C-A08E-A600DB999692}" type="presParOf" srcId="{05CB05BD-98C8-4E34-9474-F44A2309D005}" destId="{CB03A846-9F19-47EF-9BC8-66A8B1662468}" srcOrd="2" destOrd="0" presId="urn:microsoft.com/office/officeart/2005/8/layout/vList2"/>
    <dgm:cxn modelId="{AB774B98-EB70-49F9-8402-6394AF6F0C4D}" type="presParOf" srcId="{05CB05BD-98C8-4E34-9474-F44A2309D005}" destId="{3B9E55DE-B9DF-4FAB-815F-C8C982058969}" srcOrd="3" destOrd="0" presId="urn:microsoft.com/office/officeart/2005/8/layout/vList2"/>
    <dgm:cxn modelId="{4C85DBDF-4726-4C0B-BC1A-438DC8885F2C}" type="presParOf" srcId="{05CB05BD-98C8-4E34-9474-F44A2309D005}" destId="{E8D6478B-8308-43EA-8982-7D67DF9785FB}" srcOrd="4" destOrd="0" presId="urn:microsoft.com/office/officeart/2005/8/layout/vList2"/>
    <dgm:cxn modelId="{0164103E-C38C-4671-8F9C-7DE6F664EBD7}" type="presParOf" srcId="{05CB05BD-98C8-4E34-9474-F44A2309D005}" destId="{1F5A7133-50A4-4F61-B151-8B045167F590}" srcOrd="5" destOrd="0" presId="urn:microsoft.com/office/officeart/2005/8/layout/vList2"/>
    <dgm:cxn modelId="{6576145E-5530-4903-8070-78AABC771053}" type="presParOf" srcId="{05CB05BD-98C8-4E34-9474-F44A2309D005}" destId="{464B7CEE-D6E3-41E6-92E1-47039549DCB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5F8517-851D-479D-84FC-057E29E7C14B}"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F5902F32-D438-4CFF-B288-49E3C030D2B1}">
      <dgm:prSet/>
      <dgm:spPr/>
      <dgm:t>
        <a:bodyPr/>
        <a:lstStyle/>
        <a:p>
          <a:r>
            <a:rPr lang="en-CA"/>
            <a:t>Any physician or NP can prescribe methadone, SROM or buprenorphine</a:t>
          </a:r>
          <a:endParaRPr lang="en-US"/>
        </a:p>
      </dgm:t>
    </dgm:pt>
    <dgm:pt modelId="{1C353F5E-B9A0-4779-9E0B-B56E5E22947C}" type="parTrans" cxnId="{CE683BB5-E32A-4F9C-AB9B-1F2F6E241935}">
      <dgm:prSet/>
      <dgm:spPr/>
      <dgm:t>
        <a:bodyPr/>
        <a:lstStyle/>
        <a:p>
          <a:endParaRPr lang="en-US"/>
        </a:p>
      </dgm:t>
    </dgm:pt>
    <dgm:pt modelId="{F9352972-1F25-4DCE-AF6A-579F87205552}" type="sibTrans" cxnId="{CE683BB5-E32A-4F9C-AB9B-1F2F6E241935}">
      <dgm:prSet/>
      <dgm:spPr/>
      <dgm:t>
        <a:bodyPr/>
        <a:lstStyle/>
        <a:p>
          <a:endParaRPr lang="en-US"/>
        </a:p>
      </dgm:t>
    </dgm:pt>
    <dgm:pt modelId="{D5D6AB8C-56D2-488C-BE00-6D950E93E809}">
      <dgm:prSet/>
      <dgm:spPr/>
      <dgm:t>
        <a:bodyPr/>
        <a:lstStyle/>
        <a:p>
          <a:r>
            <a:rPr lang="en-CA"/>
            <a:t>Strong evidence that initiating OAT in hospitals and EDs is effective at engaging patients in community OAT treatment</a:t>
          </a:r>
          <a:endParaRPr lang="en-US"/>
        </a:p>
      </dgm:t>
    </dgm:pt>
    <dgm:pt modelId="{8F1AA82D-43AE-49C1-AA4A-19784BF4EDC2}" type="parTrans" cxnId="{22B1E7BE-EF10-417A-BEDD-89A858C8042C}">
      <dgm:prSet/>
      <dgm:spPr/>
      <dgm:t>
        <a:bodyPr/>
        <a:lstStyle/>
        <a:p>
          <a:endParaRPr lang="en-US"/>
        </a:p>
      </dgm:t>
    </dgm:pt>
    <dgm:pt modelId="{87C9CAD9-DBF5-4AC5-9C0A-600C1DDAABA2}" type="sibTrans" cxnId="{22B1E7BE-EF10-417A-BEDD-89A858C8042C}">
      <dgm:prSet/>
      <dgm:spPr/>
      <dgm:t>
        <a:bodyPr/>
        <a:lstStyle/>
        <a:p>
          <a:endParaRPr lang="en-US"/>
        </a:p>
      </dgm:t>
    </dgm:pt>
    <dgm:pt modelId="{D3E50BCB-2A32-4987-8333-01D474938AA6}">
      <dgm:prSet/>
      <dgm:spPr/>
      <dgm:t>
        <a:bodyPr/>
        <a:lstStyle/>
        <a:p>
          <a:r>
            <a:rPr lang="en-CA" dirty="0"/>
            <a:t>Few, but increasing, EDs or hospitals initiate OAT on site</a:t>
          </a:r>
          <a:endParaRPr lang="en-US" dirty="0"/>
        </a:p>
      </dgm:t>
    </dgm:pt>
    <dgm:pt modelId="{7F18E62B-1BA7-4850-93E5-D9BF3AD76605}" type="parTrans" cxnId="{EC9A5AD1-F8D6-4DAF-BDDB-B2A2AFCE6183}">
      <dgm:prSet/>
      <dgm:spPr/>
      <dgm:t>
        <a:bodyPr/>
        <a:lstStyle/>
        <a:p>
          <a:endParaRPr lang="en-US"/>
        </a:p>
      </dgm:t>
    </dgm:pt>
    <dgm:pt modelId="{18CA9E0F-2A27-4802-9CAD-0B4782615D0D}" type="sibTrans" cxnId="{EC9A5AD1-F8D6-4DAF-BDDB-B2A2AFCE6183}">
      <dgm:prSet/>
      <dgm:spPr/>
      <dgm:t>
        <a:bodyPr/>
        <a:lstStyle/>
        <a:p>
          <a:endParaRPr lang="en-US"/>
        </a:p>
      </dgm:t>
    </dgm:pt>
    <dgm:pt modelId="{67A9E599-F799-4034-8CF8-DF053C04834A}">
      <dgm:prSet/>
      <dgm:spPr/>
      <dgm:t>
        <a:bodyPr/>
        <a:lstStyle/>
        <a:p>
          <a:r>
            <a:rPr lang="en-CA" dirty="0"/>
            <a:t>META:PHI has developed clinical materials and educational events to encourage providers to initiate methadone, sublingual and depot buprenorphine in EDs and hospitals</a:t>
          </a:r>
          <a:endParaRPr lang="en-US" dirty="0"/>
        </a:p>
      </dgm:t>
    </dgm:pt>
    <dgm:pt modelId="{61502803-C1C1-49B3-9D10-D59B3F684CFE}" type="parTrans" cxnId="{8EDAFB3D-2FDD-4A6E-BA50-4554EB2084D1}">
      <dgm:prSet/>
      <dgm:spPr/>
      <dgm:t>
        <a:bodyPr/>
        <a:lstStyle/>
        <a:p>
          <a:endParaRPr lang="en-US"/>
        </a:p>
      </dgm:t>
    </dgm:pt>
    <dgm:pt modelId="{2D99004B-CA7A-408F-ABD2-BF512233520D}" type="sibTrans" cxnId="{8EDAFB3D-2FDD-4A6E-BA50-4554EB2084D1}">
      <dgm:prSet/>
      <dgm:spPr/>
      <dgm:t>
        <a:bodyPr/>
        <a:lstStyle/>
        <a:p>
          <a:endParaRPr lang="en-US"/>
        </a:p>
      </dgm:t>
    </dgm:pt>
    <dgm:pt modelId="{DEBF1707-7683-43E3-995D-0AE343363F70}" type="pres">
      <dgm:prSet presAssocID="{7D5F8517-851D-479D-84FC-057E29E7C14B}" presName="outerComposite" presStyleCnt="0">
        <dgm:presLayoutVars>
          <dgm:chMax val="5"/>
          <dgm:dir/>
          <dgm:resizeHandles val="exact"/>
        </dgm:presLayoutVars>
      </dgm:prSet>
      <dgm:spPr/>
    </dgm:pt>
    <dgm:pt modelId="{3301731A-A28D-43AF-A0BF-38EBD82A467A}" type="pres">
      <dgm:prSet presAssocID="{7D5F8517-851D-479D-84FC-057E29E7C14B}" presName="dummyMaxCanvas" presStyleCnt="0">
        <dgm:presLayoutVars/>
      </dgm:prSet>
      <dgm:spPr/>
    </dgm:pt>
    <dgm:pt modelId="{A5DE0DCD-CFC9-4081-BAF1-FB40D524CB68}" type="pres">
      <dgm:prSet presAssocID="{7D5F8517-851D-479D-84FC-057E29E7C14B}" presName="FourNodes_1" presStyleLbl="node1" presStyleIdx="0" presStyleCnt="4">
        <dgm:presLayoutVars>
          <dgm:bulletEnabled val="1"/>
        </dgm:presLayoutVars>
      </dgm:prSet>
      <dgm:spPr/>
    </dgm:pt>
    <dgm:pt modelId="{C5FDA1D5-0A78-4B57-A768-53A9B1642AE4}" type="pres">
      <dgm:prSet presAssocID="{7D5F8517-851D-479D-84FC-057E29E7C14B}" presName="FourNodes_2" presStyleLbl="node1" presStyleIdx="1" presStyleCnt="4">
        <dgm:presLayoutVars>
          <dgm:bulletEnabled val="1"/>
        </dgm:presLayoutVars>
      </dgm:prSet>
      <dgm:spPr/>
    </dgm:pt>
    <dgm:pt modelId="{4369EF9F-0184-4E7E-BD1D-EBBC2D577462}" type="pres">
      <dgm:prSet presAssocID="{7D5F8517-851D-479D-84FC-057E29E7C14B}" presName="FourNodes_3" presStyleLbl="node1" presStyleIdx="2" presStyleCnt="4">
        <dgm:presLayoutVars>
          <dgm:bulletEnabled val="1"/>
        </dgm:presLayoutVars>
      </dgm:prSet>
      <dgm:spPr/>
    </dgm:pt>
    <dgm:pt modelId="{3C735D38-802E-47A8-A402-7F2761C0C9AE}" type="pres">
      <dgm:prSet presAssocID="{7D5F8517-851D-479D-84FC-057E29E7C14B}" presName="FourNodes_4" presStyleLbl="node1" presStyleIdx="3" presStyleCnt="4">
        <dgm:presLayoutVars>
          <dgm:bulletEnabled val="1"/>
        </dgm:presLayoutVars>
      </dgm:prSet>
      <dgm:spPr/>
    </dgm:pt>
    <dgm:pt modelId="{AD4228E1-0FA7-4ED1-A1E4-978C1065BE74}" type="pres">
      <dgm:prSet presAssocID="{7D5F8517-851D-479D-84FC-057E29E7C14B}" presName="FourConn_1-2" presStyleLbl="fgAccFollowNode1" presStyleIdx="0" presStyleCnt="3">
        <dgm:presLayoutVars>
          <dgm:bulletEnabled val="1"/>
        </dgm:presLayoutVars>
      </dgm:prSet>
      <dgm:spPr/>
    </dgm:pt>
    <dgm:pt modelId="{0DA0D9CC-153F-4FD4-A415-C8B891BF5413}" type="pres">
      <dgm:prSet presAssocID="{7D5F8517-851D-479D-84FC-057E29E7C14B}" presName="FourConn_2-3" presStyleLbl="fgAccFollowNode1" presStyleIdx="1" presStyleCnt="3">
        <dgm:presLayoutVars>
          <dgm:bulletEnabled val="1"/>
        </dgm:presLayoutVars>
      </dgm:prSet>
      <dgm:spPr/>
    </dgm:pt>
    <dgm:pt modelId="{253654FE-94BD-46A8-8C1F-206CFF84AF2D}" type="pres">
      <dgm:prSet presAssocID="{7D5F8517-851D-479D-84FC-057E29E7C14B}" presName="FourConn_3-4" presStyleLbl="fgAccFollowNode1" presStyleIdx="2" presStyleCnt="3">
        <dgm:presLayoutVars>
          <dgm:bulletEnabled val="1"/>
        </dgm:presLayoutVars>
      </dgm:prSet>
      <dgm:spPr/>
    </dgm:pt>
    <dgm:pt modelId="{EB909180-870C-40EF-BBE9-650A97D3180B}" type="pres">
      <dgm:prSet presAssocID="{7D5F8517-851D-479D-84FC-057E29E7C14B}" presName="FourNodes_1_text" presStyleLbl="node1" presStyleIdx="3" presStyleCnt="4">
        <dgm:presLayoutVars>
          <dgm:bulletEnabled val="1"/>
        </dgm:presLayoutVars>
      </dgm:prSet>
      <dgm:spPr/>
    </dgm:pt>
    <dgm:pt modelId="{9D415FB1-4A8B-47BC-B1FF-BB76D1B7A4FC}" type="pres">
      <dgm:prSet presAssocID="{7D5F8517-851D-479D-84FC-057E29E7C14B}" presName="FourNodes_2_text" presStyleLbl="node1" presStyleIdx="3" presStyleCnt="4">
        <dgm:presLayoutVars>
          <dgm:bulletEnabled val="1"/>
        </dgm:presLayoutVars>
      </dgm:prSet>
      <dgm:spPr/>
    </dgm:pt>
    <dgm:pt modelId="{A7D52AB0-345F-4B69-9172-E3BB181E44B9}" type="pres">
      <dgm:prSet presAssocID="{7D5F8517-851D-479D-84FC-057E29E7C14B}" presName="FourNodes_3_text" presStyleLbl="node1" presStyleIdx="3" presStyleCnt="4">
        <dgm:presLayoutVars>
          <dgm:bulletEnabled val="1"/>
        </dgm:presLayoutVars>
      </dgm:prSet>
      <dgm:spPr/>
    </dgm:pt>
    <dgm:pt modelId="{0C1D1322-D4DE-4A40-AD2A-FD3958453DA4}" type="pres">
      <dgm:prSet presAssocID="{7D5F8517-851D-479D-84FC-057E29E7C14B}" presName="FourNodes_4_text" presStyleLbl="node1" presStyleIdx="3" presStyleCnt="4">
        <dgm:presLayoutVars>
          <dgm:bulletEnabled val="1"/>
        </dgm:presLayoutVars>
      </dgm:prSet>
      <dgm:spPr/>
    </dgm:pt>
  </dgm:ptLst>
  <dgm:cxnLst>
    <dgm:cxn modelId="{2E74A108-4FAB-4A2E-9484-D0BCBF50848D}" type="presOf" srcId="{D3E50BCB-2A32-4987-8333-01D474938AA6}" destId="{4369EF9F-0184-4E7E-BD1D-EBBC2D577462}" srcOrd="0" destOrd="0" presId="urn:microsoft.com/office/officeart/2005/8/layout/vProcess5"/>
    <dgm:cxn modelId="{7EBA711B-E155-4A98-98AD-4B6571CED560}" type="presOf" srcId="{F9352972-1F25-4DCE-AF6A-579F87205552}" destId="{AD4228E1-0FA7-4ED1-A1E4-978C1065BE74}" srcOrd="0" destOrd="0" presId="urn:microsoft.com/office/officeart/2005/8/layout/vProcess5"/>
    <dgm:cxn modelId="{AFBB031C-0F66-45A0-BC84-EA8B3D12D1E2}" type="presOf" srcId="{D3E50BCB-2A32-4987-8333-01D474938AA6}" destId="{A7D52AB0-345F-4B69-9172-E3BB181E44B9}" srcOrd="1" destOrd="0" presId="urn:microsoft.com/office/officeart/2005/8/layout/vProcess5"/>
    <dgm:cxn modelId="{E74CAC1D-5790-4281-BFA4-10BF6E2AC853}" type="presOf" srcId="{18CA9E0F-2A27-4802-9CAD-0B4782615D0D}" destId="{253654FE-94BD-46A8-8C1F-206CFF84AF2D}" srcOrd="0" destOrd="0" presId="urn:microsoft.com/office/officeart/2005/8/layout/vProcess5"/>
    <dgm:cxn modelId="{B2CD3F20-8E12-4BD3-B914-7B7A4C527AED}" type="presOf" srcId="{D5D6AB8C-56D2-488C-BE00-6D950E93E809}" destId="{C5FDA1D5-0A78-4B57-A768-53A9B1642AE4}" srcOrd="0" destOrd="0" presId="urn:microsoft.com/office/officeart/2005/8/layout/vProcess5"/>
    <dgm:cxn modelId="{8EDAFB3D-2FDD-4A6E-BA50-4554EB2084D1}" srcId="{7D5F8517-851D-479D-84FC-057E29E7C14B}" destId="{67A9E599-F799-4034-8CF8-DF053C04834A}" srcOrd="3" destOrd="0" parTransId="{61502803-C1C1-49B3-9D10-D59B3F684CFE}" sibTransId="{2D99004B-CA7A-408F-ABD2-BF512233520D}"/>
    <dgm:cxn modelId="{66A3EE6D-1D1E-4BEE-AEAF-9D7E372A09A1}" type="presOf" srcId="{7D5F8517-851D-479D-84FC-057E29E7C14B}" destId="{DEBF1707-7683-43E3-995D-0AE343363F70}" srcOrd="0" destOrd="0" presId="urn:microsoft.com/office/officeart/2005/8/layout/vProcess5"/>
    <dgm:cxn modelId="{BDA81C76-ABD3-4128-B7ED-7F495BC79B23}" type="presOf" srcId="{67A9E599-F799-4034-8CF8-DF053C04834A}" destId="{3C735D38-802E-47A8-A402-7F2761C0C9AE}" srcOrd="0" destOrd="0" presId="urn:microsoft.com/office/officeart/2005/8/layout/vProcess5"/>
    <dgm:cxn modelId="{208A677E-6CCD-489D-B69B-B04EEDA48EC0}" type="presOf" srcId="{F5902F32-D438-4CFF-B288-49E3C030D2B1}" destId="{A5DE0DCD-CFC9-4081-BAF1-FB40D524CB68}" srcOrd="0" destOrd="0" presId="urn:microsoft.com/office/officeart/2005/8/layout/vProcess5"/>
    <dgm:cxn modelId="{93C16381-0CA6-4A4A-AEBD-5B26BE7D5B41}" type="presOf" srcId="{F5902F32-D438-4CFF-B288-49E3C030D2B1}" destId="{EB909180-870C-40EF-BBE9-650A97D3180B}" srcOrd="1" destOrd="0" presId="urn:microsoft.com/office/officeart/2005/8/layout/vProcess5"/>
    <dgm:cxn modelId="{CE683BB5-E32A-4F9C-AB9B-1F2F6E241935}" srcId="{7D5F8517-851D-479D-84FC-057E29E7C14B}" destId="{F5902F32-D438-4CFF-B288-49E3C030D2B1}" srcOrd="0" destOrd="0" parTransId="{1C353F5E-B9A0-4779-9E0B-B56E5E22947C}" sibTransId="{F9352972-1F25-4DCE-AF6A-579F87205552}"/>
    <dgm:cxn modelId="{22B1E7BE-EF10-417A-BEDD-89A858C8042C}" srcId="{7D5F8517-851D-479D-84FC-057E29E7C14B}" destId="{D5D6AB8C-56D2-488C-BE00-6D950E93E809}" srcOrd="1" destOrd="0" parTransId="{8F1AA82D-43AE-49C1-AA4A-19784BF4EDC2}" sibTransId="{87C9CAD9-DBF5-4AC5-9C0A-600C1DDAABA2}"/>
    <dgm:cxn modelId="{128101CA-E7AE-44E4-B524-C389CE0CB118}" type="presOf" srcId="{87C9CAD9-DBF5-4AC5-9C0A-600C1DDAABA2}" destId="{0DA0D9CC-153F-4FD4-A415-C8B891BF5413}" srcOrd="0" destOrd="0" presId="urn:microsoft.com/office/officeart/2005/8/layout/vProcess5"/>
    <dgm:cxn modelId="{EC9A5AD1-F8D6-4DAF-BDDB-B2A2AFCE6183}" srcId="{7D5F8517-851D-479D-84FC-057E29E7C14B}" destId="{D3E50BCB-2A32-4987-8333-01D474938AA6}" srcOrd="2" destOrd="0" parTransId="{7F18E62B-1BA7-4850-93E5-D9BF3AD76605}" sibTransId="{18CA9E0F-2A27-4802-9CAD-0B4782615D0D}"/>
    <dgm:cxn modelId="{9DE7FBD3-8129-4128-8B74-93745AF3E1D7}" type="presOf" srcId="{67A9E599-F799-4034-8CF8-DF053C04834A}" destId="{0C1D1322-D4DE-4A40-AD2A-FD3958453DA4}" srcOrd="1" destOrd="0" presId="urn:microsoft.com/office/officeart/2005/8/layout/vProcess5"/>
    <dgm:cxn modelId="{2D4081F8-19C6-4BB7-9A52-29383DE669D5}" type="presOf" srcId="{D5D6AB8C-56D2-488C-BE00-6D950E93E809}" destId="{9D415FB1-4A8B-47BC-B1FF-BB76D1B7A4FC}" srcOrd="1" destOrd="0" presId="urn:microsoft.com/office/officeart/2005/8/layout/vProcess5"/>
    <dgm:cxn modelId="{627CA74D-14FA-4188-B5FD-451B05F25801}" type="presParOf" srcId="{DEBF1707-7683-43E3-995D-0AE343363F70}" destId="{3301731A-A28D-43AF-A0BF-38EBD82A467A}" srcOrd="0" destOrd="0" presId="urn:microsoft.com/office/officeart/2005/8/layout/vProcess5"/>
    <dgm:cxn modelId="{ADC4A679-9A68-4F28-AAB8-76DD2E884579}" type="presParOf" srcId="{DEBF1707-7683-43E3-995D-0AE343363F70}" destId="{A5DE0DCD-CFC9-4081-BAF1-FB40D524CB68}" srcOrd="1" destOrd="0" presId="urn:microsoft.com/office/officeart/2005/8/layout/vProcess5"/>
    <dgm:cxn modelId="{D1E5E18A-D317-40DB-83CF-044CE7483734}" type="presParOf" srcId="{DEBF1707-7683-43E3-995D-0AE343363F70}" destId="{C5FDA1D5-0A78-4B57-A768-53A9B1642AE4}" srcOrd="2" destOrd="0" presId="urn:microsoft.com/office/officeart/2005/8/layout/vProcess5"/>
    <dgm:cxn modelId="{26EE3463-E788-4C4B-A2DD-3D824388C0A6}" type="presParOf" srcId="{DEBF1707-7683-43E3-995D-0AE343363F70}" destId="{4369EF9F-0184-4E7E-BD1D-EBBC2D577462}" srcOrd="3" destOrd="0" presId="urn:microsoft.com/office/officeart/2005/8/layout/vProcess5"/>
    <dgm:cxn modelId="{34194713-C427-4B5E-94B5-351CAEC881A8}" type="presParOf" srcId="{DEBF1707-7683-43E3-995D-0AE343363F70}" destId="{3C735D38-802E-47A8-A402-7F2761C0C9AE}" srcOrd="4" destOrd="0" presId="urn:microsoft.com/office/officeart/2005/8/layout/vProcess5"/>
    <dgm:cxn modelId="{5B1A2D58-8FA8-429A-B127-4F6D04CD826C}" type="presParOf" srcId="{DEBF1707-7683-43E3-995D-0AE343363F70}" destId="{AD4228E1-0FA7-4ED1-A1E4-978C1065BE74}" srcOrd="5" destOrd="0" presId="urn:microsoft.com/office/officeart/2005/8/layout/vProcess5"/>
    <dgm:cxn modelId="{ACFBF09B-7907-44BA-82AC-0CB01AE95EC9}" type="presParOf" srcId="{DEBF1707-7683-43E3-995D-0AE343363F70}" destId="{0DA0D9CC-153F-4FD4-A415-C8B891BF5413}" srcOrd="6" destOrd="0" presId="urn:microsoft.com/office/officeart/2005/8/layout/vProcess5"/>
    <dgm:cxn modelId="{E4D08A12-36B1-4B9C-9C46-18E7C3A99307}" type="presParOf" srcId="{DEBF1707-7683-43E3-995D-0AE343363F70}" destId="{253654FE-94BD-46A8-8C1F-206CFF84AF2D}" srcOrd="7" destOrd="0" presId="urn:microsoft.com/office/officeart/2005/8/layout/vProcess5"/>
    <dgm:cxn modelId="{C747100B-FEF0-4E7C-9477-76CAED7DC7D1}" type="presParOf" srcId="{DEBF1707-7683-43E3-995D-0AE343363F70}" destId="{EB909180-870C-40EF-BBE9-650A97D3180B}" srcOrd="8" destOrd="0" presId="urn:microsoft.com/office/officeart/2005/8/layout/vProcess5"/>
    <dgm:cxn modelId="{2865A9C8-53F0-4074-BA74-3807C95984D6}" type="presParOf" srcId="{DEBF1707-7683-43E3-995D-0AE343363F70}" destId="{9D415FB1-4A8B-47BC-B1FF-BB76D1B7A4FC}" srcOrd="9" destOrd="0" presId="urn:microsoft.com/office/officeart/2005/8/layout/vProcess5"/>
    <dgm:cxn modelId="{A54E1DA1-D9B5-4FF2-A5C9-579F991EEFDF}" type="presParOf" srcId="{DEBF1707-7683-43E3-995D-0AE343363F70}" destId="{A7D52AB0-345F-4B69-9172-E3BB181E44B9}" srcOrd="10" destOrd="0" presId="urn:microsoft.com/office/officeart/2005/8/layout/vProcess5"/>
    <dgm:cxn modelId="{73CD9C42-5175-4623-84B9-A2F348CE4545}" type="presParOf" srcId="{DEBF1707-7683-43E3-995D-0AE343363F70}" destId="{0C1D1322-D4DE-4A40-AD2A-FD3958453DA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FDA6CE-DCBD-42D6-9610-60EA055DCFD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9AD1A16F-DB11-40CD-88DD-37DAA012F63A}">
      <dgm:prSet/>
      <dgm:spPr/>
      <dgm:t>
        <a:bodyPr/>
        <a:lstStyle/>
        <a:p>
          <a:r>
            <a:rPr lang="en-CA"/>
            <a:t>Deregulation improves access to OAT and treatment retention rates:</a:t>
          </a:r>
          <a:endParaRPr lang="en-US"/>
        </a:p>
      </dgm:t>
    </dgm:pt>
    <dgm:pt modelId="{7B1391CC-26DA-4725-98B2-AC6864D515B4}" type="parTrans" cxnId="{CFFE58DB-4E5A-4409-8118-16372C77FB4E}">
      <dgm:prSet/>
      <dgm:spPr/>
      <dgm:t>
        <a:bodyPr/>
        <a:lstStyle/>
        <a:p>
          <a:endParaRPr lang="en-US"/>
        </a:p>
      </dgm:t>
    </dgm:pt>
    <dgm:pt modelId="{ED276DE1-7E8C-40FA-B8CC-349FB5D7585C}" type="sibTrans" cxnId="{CFFE58DB-4E5A-4409-8118-16372C77FB4E}">
      <dgm:prSet/>
      <dgm:spPr/>
      <dgm:t>
        <a:bodyPr/>
        <a:lstStyle/>
        <a:p>
          <a:endParaRPr lang="en-US"/>
        </a:p>
      </dgm:t>
    </dgm:pt>
    <dgm:pt modelId="{A0356D8B-9D60-455E-8AD7-FD916EAE8EBD}">
      <dgm:prSet/>
      <dgm:spPr/>
      <dgm:t>
        <a:bodyPr/>
        <a:lstStyle/>
        <a:p>
          <a:r>
            <a:rPr lang="en-CA"/>
            <a:t>All clinicians and all health care settings can prescribe methadone</a:t>
          </a:r>
          <a:endParaRPr lang="en-US"/>
        </a:p>
      </dgm:t>
    </dgm:pt>
    <dgm:pt modelId="{EA9A26C9-0DC0-4ECB-9C7A-B4BE1AA2445D}" type="parTrans" cxnId="{4B9939B2-E0E4-413C-8DE2-999C5453EFDF}">
      <dgm:prSet/>
      <dgm:spPr/>
      <dgm:t>
        <a:bodyPr/>
        <a:lstStyle/>
        <a:p>
          <a:endParaRPr lang="en-US"/>
        </a:p>
      </dgm:t>
    </dgm:pt>
    <dgm:pt modelId="{FC2B9929-616A-4C9D-88B7-0E36EB63C742}" type="sibTrans" cxnId="{4B9939B2-E0E4-413C-8DE2-999C5453EFDF}">
      <dgm:prSet/>
      <dgm:spPr/>
      <dgm:t>
        <a:bodyPr/>
        <a:lstStyle/>
        <a:p>
          <a:endParaRPr lang="en-US"/>
        </a:p>
      </dgm:t>
    </dgm:pt>
    <dgm:pt modelId="{2A56DD19-48AA-4DE6-89B0-C3E12D8830D9}">
      <dgm:prSet/>
      <dgm:spPr/>
      <dgm:t>
        <a:bodyPr/>
        <a:lstStyle/>
        <a:p>
          <a:r>
            <a:rPr lang="en-CA" dirty="0"/>
            <a:t>Practices regarding take-home dosing, script renewals based on clinical judgment and patient-focused</a:t>
          </a:r>
          <a:endParaRPr lang="en-US" dirty="0"/>
        </a:p>
      </dgm:t>
    </dgm:pt>
    <dgm:pt modelId="{0708905B-EC83-4A9A-9AE7-DEA30F1D3303}" type="parTrans" cxnId="{F7B9BB49-4287-478D-AB27-258F508C00B2}">
      <dgm:prSet/>
      <dgm:spPr/>
      <dgm:t>
        <a:bodyPr/>
        <a:lstStyle/>
        <a:p>
          <a:endParaRPr lang="en-US"/>
        </a:p>
      </dgm:t>
    </dgm:pt>
    <dgm:pt modelId="{7123C968-8ADC-4350-97CB-A7F275E851EA}" type="sibTrans" cxnId="{F7B9BB49-4287-478D-AB27-258F508C00B2}">
      <dgm:prSet/>
      <dgm:spPr/>
      <dgm:t>
        <a:bodyPr/>
        <a:lstStyle/>
        <a:p>
          <a:endParaRPr lang="en-US"/>
        </a:p>
      </dgm:t>
    </dgm:pt>
    <dgm:pt modelId="{5973EA74-511C-42D1-BA7C-A8C0F868333C}">
      <dgm:prSet/>
      <dgm:spPr/>
      <dgm:t>
        <a:bodyPr/>
        <a:lstStyle/>
        <a:p>
          <a:r>
            <a:rPr lang="en-CA" dirty="0"/>
            <a:t>Deregulation allows for innovation, which is the only way to mount an effective response to the fentanyl crisis</a:t>
          </a:r>
          <a:endParaRPr lang="en-US" dirty="0"/>
        </a:p>
      </dgm:t>
    </dgm:pt>
    <dgm:pt modelId="{A467E67F-B943-4A10-8E9B-08087971BCDF}" type="parTrans" cxnId="{783D01D4-A4A3-4A28-BB1C-9E12466A2C24}">
      <dgm:prSet/>
      <dgm:spPr/>
      <dgm:t>
        <a:bodyPr/>
        <a:lstStyle/>
        <a:p>
          <a:endParaRPr lang="en-US"/>
        </a:p>
      </dgm:t>
    </dgm:pt>
    <dgm:pt modelId="{C70C6AEA-A851-4949-BE54-496C8706AB4D}" type="sibTrans" cxnId="{783D01D4-A4A3-4A28-BB1C-9E12466A2C24}">
      <dgm:prSet/>
      <dgm:spPr/>
      <dgm:t>
        <a:bodyPr/>
        <a:lstStyle/>
        <a:p>
          <a:endParaRPr lang="en-US"/>
        </a:p>
      </dgm:t>
    </dgm:pt>
    <dgm:pt modelId="{2B48449F-5E6C-4936-BB9D-F965B9B1C868}">
      <dgm:prSet/>
      <dgm:spPr/>
      <dgm:t>
        <a:bodyPr/>
        <a:lstStyle/>
        <a:p>
          <a:r>
            <a:rPr lang="en-CA" dirty="0"/>
            <a:t>Deregulation should be accompanied by intensive efforts to educate prescribers on methadone treatment, provide them with clinical tools, and build hospital based addiction consult services</a:t>
          </a:r>
          <a:endParaRPr lang="en-US" dirty="0"/>
        </a:p>
      </dgm:t>
    </dgm:pt>
    <dgm:pt modelId="{D96E297F-C404-4574-99A9-5E61C568625C}" type="parTrans" cxnId="{86E7238F-8B8E-4BD1-B457-01846BA38CA9}">
      <dgm:prSet/>
      <dgm:spPr/>
      <dgm:t>
        <a:bodyPr/>
        <a:lstStyle/>
        <a:p>
          <a:endParaRPr lang="en-US"/>
        </a:p>
      </dgm:t>
    </dgm:pt>
    <dgm:pt modelId="{9A087703-0882-4981-934D-B38128A07784}" type="sibTrans" cxnId="{86E7238F-8B8E-4BD1-B457-01846BA38CA9}">
      <dgm:prSet/>
      <dgm:spPr/>
      <dgm:t>
        <a:bodyPr/>
        <a:lstStyle/>
        <a:p>
          <a:endParaRPr lang="en-US"/>
        </a:p>
      </dgm:t>
    </dgm:pt>
    <dgm:pt modelId="{1047C9C5-1FFF-488A-A2A0-21F4725E8274}">
      <dgm:prSet/>
      <dgm:spPr/>
      <dgm:t>
        <a:bodyPr/>
        <a:lstStyle/>
        <a:p>
          <a:r>
            <a:rPr lang="en-CA" dirty="0"/>
            <a:t>Strong leadership in the addiction field with broad stakeholder consultation is essential</a:t>
          </a:r>
          <a:endParaRPr lang="en-US" dirty="0"/>
        </a:p>
      </dgm:t>
    </dgm:pt>
    <dgm:pt modelId="{66DACFFD-D402-4747-ADD4-A1FF773D05FF}" type="parTrans" cxnId="{F545A242-2CDD-4D0F-B33F-62258A8A89B5}">
      <dgm:prSet/>
      <dgm:spPr/>
      <dgm:t>
        <a:bodyPr/>
        <a:lstStyle/>
        <a:p>
          <a:endParaRPr lang="en-US"/>
        </a:p>
      </dgm:t>
    </dgm:pt>
    <dgm:pt modelId="{F1D2C2C8-8DBD-4325-BE1F-635511DF2237}" type="sibTrans" cxnId="{F545A242-2CDD-4D0F-B33F-62258A8A89B5}">
      <dgm:prSet/>
      <dgm:spPr/>
      <dgm:t>
        <a:bodyPr/>
        <a:lstStyle/>
        <a:p>
          <a:endParaRPr lang="en-US"/>
        </a:p>
      </dgm:t>
    </dgm:pt>
    <dgm:pt modelId="{D34D6274-0E64-491D-9696-BB973DD0E6D8}" type="pres">
      <dgm:prSet presAssocID="{5BFDA6CE-DCBD-42D6-9610-60EA055DCFD7}" presName="linear" presStyleCnt="0">
        <dgm:presLayoutVars>
          <dgm:animLvl val="lvl"/>
          <dgm:resizeHandles val="exact"/>
        </dgm:presLayoutVars>
      </dgm:prSet>
      <dgm:spPr/>
    </dgm:pt>
    <dgm:pt modelId="{D600D90B-3D77-4111-857C-0AC323804C0B}" type="pres">
      <dgm:prSet presAssocID="{9AD1A16F-DB11-40CD-88DD-37DAA012F63A}" presName="parentText" presStyleLbl="node1" presStyleIdx="0" presStyleCnt="6">
        <dgm:presLayoutVars>
          <dgm:chMax val="0"/>
          <dgm:bulletEnabled val="1"/>
        </dgm:presLayoutVars>
      </dgm:prSet>
      <dgm:spPr/>
    </dgm:pt>
    <dgm:pt modelId="{F8F909E2-84E4-4D62-9D46-5BF010400D74}" type="pres">
      <dgm:prSet presAssocID="{ED276DE1-7E8C-40FA-B8CC-349FB5D7585C}" presName="spacer" presStyleCnt="0"/>
      <dgm:spPr/>
    </dgm:pt>
    <dgm:pt modelId="{C9FB8C00-3C76-4645-B913-DCB340E63276}" type="pres">
      <dgm:prSet presAssocID="{A0356D8B-9D60-455E-8AD7-FD916EAE8EBD}" presName="parentText" presStyleLbl="node1" presStyleIdx="1" presStyleCnt="6">
        <dgm:presLayoutVars>
          <dgm:chMax val="0"/>
          <dgm:bulletEnabled val="1"/>
        </dgm:presLayoutVars>
      </dgm:prSet>
      <dgm:spPr/>
    </dgm:pt>
    <dgm:pt modelId="{C03869C2-396A-460A-8129-6B696A5949AB}" type="pres">
      <dgm:prSet presAssocID="{FC2B9929-616A-4C9D-88B7-0E36EB63C742}" presName="spacer" presStyleCnt="0"/>
      <dgm:spPr/>
    </dgm:pt>
    <dgm:pt modelId="{35B985B9-4830-446C-B19E-B20A3E5AA036}" type="pres">
      <dgm:prSet presAssocID="{2A56DD19-48AA-4DE6-89B0-C3E12D8830D9}" presName="parentText" presStyleLbl="node1" presStyleIdx="2" presStyleCnt="6">
        <dgm:presLayoutVars>
          <dgm:chMax val="0"/>
          <dgm:bulletEnabled val="1"/>
        </dgm:presLayoutVars>
      </dgm:prSet>
      <dgm:spPr/>
    </dgm:pt>
    <dgm:pt modelId="{F702AC81-6297-42B7-A0A7-73975544FA4A}" type="pres">
      <dgm:prSet presAssocID="{7123C968-8ADC-4350-97CB-A7F275E851EA}" presName="spacer" presStyleCnt="0"/>
      <dgm:spPr/>
    </dgm:pt>
    <dgm:pt modelId="{0A11B567-AD8F-4F2A-ADB9-4636029FACFD}" type="pres">
      <dgm:prSet presAssocID="{5973EA74-511C-42D1-BA7C-A8C0F868333C}" presName="parentText" presStyleLbl="node1" presStyleIdx="3" presStyleCnt="6">
        <dgm:presLayoutVars>
          <dgm:chMax val="0"/>
          <dgm:bulletEnabled val="1"/>
        </dgm:presLayoutVars>
      </dgm:prSet>
      <dgm:spPr/>
    </dgm:pt>
    <dgm:pt modelId="{E0135178-B85B-4598-A201-B6DECDA5CB59}" type="pres">
      <dgm:prSet presAssocID="{C70C6AEA-A851-4949-BE54-496C8706AB4D}" presName="spacer" presStyleCnt="0"/>
      <dgm:spPr/>
    </dgm:pt>
    <dgm:pt modelId="{C3D1BDE1-8F72-425F-B348-D4F2B3765174}" type="pres">
      <dgm:prSet presAssocID="{2B48449F-5E6C-4936-BB9D-F965B9B1C868}" presName="parentText" presStyleLbl="node1" presStyleIdx="4" presStyleCnt="6">
        <dgm:presLayoutVars>
          <dgm:chMax val="0"/>
          <dgm:bulletEnabled val="1"/>
        </dgm:presLayoutVars>
      </dgm:prSet>
      <dgm:spPr/>
    </dgm:pt>
    <dgm:pt modelId="{26565971-5393-4034-8122-2E985EFDF78B}" type="pres">
      <dgm:prSet presAssocID="{9A087703-0882-4981-934D-B38128A07784}" presName="spacer" presStyleCnt="0"/>
      <dgm:spPr/>
    </dgm:pt>
    <dgm:pt modelId="{4B4D51D7-D891-4397-AE72-8A8E39CEFA7C}" type="pres">
      <dgm:prSet presAssocID="{1047C9C5-1FFF-488A-A2A0-21F4725E8274}" presName="parentText" presStyleLbl="node1" presStyleIdx="5" presStyleCnt="6">
        <dgm:presLayoutVars>
          <dgm:chMax val="0"/>
          <dgm:bulletEnabled val="1"/>
        </dgm:presLayoutVars>
      </dgm:prSet>
      <dgm:spPr/>
    </dgm:pt>
  </dgm:ptLst>
  <dgm:cxnLst>
    <dgm:cxn modelId="{EAC5DE32-7602-4AB0-A123-1671E749CEB2}" type="presOf" srcId="{1047C9C5-1FFF-488A-A2A0-21F4725E8274}" destId="{4B4D51D7-D891-4397-AE72-8A8E39CEFA7C}" srcOrd="0" destOrd="0" presId="urn:microsoft.com/office/officeart/2005/8/layout/vList2"/>
    <dgm:cxn modelId="{FF573836-A699-4C56-9D80-140D80F45E66}" type="presOf" srcId="{2B48449F-5E6C-4936-BB9D-F965B9B1C868}" destId="{C3D1BDE1-8F72-425F-B348-D4F2B3765174}" srcOrd="0" destOrd="0" presId="urn:microsoft.com/office/officeart/2005/8/layout/vList2"/>
    <dgm:cxn modelId="{A547325D-D146-4F75-A4FD-E855C0CEDC6A}" type="presOf" srcId="{9AD1A16F-DB11-40CD-88DD-37DAA012F63A}" destId="{D600D90B-3D77-4111-857C-0AC323804C0B}" srcOrd="0" destOrd="0" presId="urn:microsoft.com/office/officeart/2005/8/layout/vList2"/>
    <dgm:cxn modelId="{F545A242-2CDD-4D0F-B33F-62258A8A89B5}" srcId="{5BFDA6CE-DCBD-42D6-9610-60EA055DCFD7}" destId="{1047C9C5-1FFF-488A-A2A0-21F4725E8274}" srcOrd="5" destOrd="0" parTransId="{66DACFFD-D402-4747-ADD4-A1FF773D05FF}" sibTransId="{F1D2C2C8-8DBD-4325-BE1F-635511DF2237}"/>
    <dgm:cxn modelId="{FDF30843-DD85-4F67-9476-3A4083278696}" type="presOf" srcId="{A0356D8B-9D60-455E-8AD7-FD916EAE8EBD}" destId="{C9FB8C00-3C76-4645-B913-DCB340E63276}" srcOrd="0" destOrd="0" presId="urn:microsoft.com/office/officeart/2005/8/layout/vList2"/>
    <dgm:cxn modelId="{DAA8C945-1FC1-4E4C-A425-ECF9DDBBBC36}" type="presOf" srcId="{5973EA74-511C-42D1-BA7C-A8C0F868333C}" destId="{0A11B567-AD8F-4F2A-ADB9-4636029FACFD}" srcOrd="0" destOrd="0" presId="urn:microsoft.com/office/officeart/2005/8/layout/vList2"/>
    <dgm:cxn modelId="{F7B9BB49-4287-478D-AB27-258F508C00B2}" srcId="{5BFDA6CE-DCBD-42D6-9610-60EA055DCFD7}" destId="{2A56DD19-48AA-4DE6-89B0-C3E12D8830D9}" srcOrd="2" destOrd="0" parTransId="{0708905B-EC83-4A9A-9AE7-DEA30F1D3303}" sibTransId="{7123C968-8ADC-4350-97CB-A7F275E851EA}"/>
    <dgm:cxn modelId="{86E7238F-8B8E-4BD1-B457-01846BA38CA9}" srcId="{5BFDA6CE-DCBD-42D6-9610-60EA055DCFD7}" destId="{2B48449F-5E6C-4936-BB9D-F965B9B1C868}" srcOrd="4" destOrd="0" parTransId="{D96E297F-C404-4574-99A9-5E61C568625C}" sibTransId="{9A087703-0882-4981-934D-B38128A07784}"/>
    <dgm:cxn modelId="{4B9939B2-E0E4-413C-8DE2-999C5453EFDF}" srcId="{5BFDA6CE-DCBD-42D6-9610-60EA055DCFD7}" destId="{A0356D8B-9D60-455E-8AD7-FD916EAE8EBD}" srcOrd="1" destOrd="0" parTransId="{EA9A26C9-0DC0-4ECB-9C7A-B4BE1AA2445D}" sibTransId="{FC2B9929-616A-4C9D-88B7-0E36EB63C742}"/>
    <dgm:cxn modelId="{16D0F1B7-1263-4410-A5B5-3DB4B44CA9D5}" type="presOf" srcId="{5BFDA6CE-DCBD-42D6-9610-60EA055DCFD7}" destId="{D34D6274-0E64-491D-9696-BB973DD0E6D8}" srcOrd="0" destOrd="0" presId="urn:microsoft.com/office/officeart/2005/8/layout/vList2"/>
    <dgm:cxn modelId="{783D01D4-A4A3-4A28-BB1C-9E12466A2C24}" srcId="{5BFDA6CE-DCBD-42D6-9610-60EA055DCFD7}" destId="{5973EA74-511C-42D1-BA7C-A8C0F868333C}" srcOrd="3" destOrd="0" parTransId="{A467E67F-B943-4A10-8E9B-08087971BCDF}" sibTransId="{C70C6AEA-A851-4949-BE54-496C8706AB4D}"/>
    <dgm:cxn modelId="{CFFE58DB-4E5A-4409-8118-16372C77FB4E}" srcId="{5BFDA6CE-DCBD-42D6-9610-60EA055DCFD7}" destId="{9AD1A16F-DB11-40CD-88DD-37DAA012F63A}" srcOrd="0" destOrd="0" parTransId="{7B1391CC-26DA-4725-98B2-AC6864D515B4}" sibTransId="{ED276DE1-7E8C-40FA-B8CC-349FB5D7585C}"/>
    <dgm:cxn modelId="{3C16B2EF-DFEC-43F0-AFBB-05E554064C94}" type="presOf" srcId="{2A56DD19-48AA-4DE6-89B0-C3E12D8830D9}" destId="{35B985B9-4830-446C-B19E-B20A3E5AA036}" srcOrd="0" destOrd="0" presId="urn:microsoft.com/office/officeart/2005/8/layout/vList2"/>
    <dgm:cxn modelId="{0006336E-A035-4B7D-8D6D-87A744A67B19}" type="presParOf" srcId="{D34D6274-0E64-491D-9696-BB973DD0E6D8}" destId="{D600D90B-3D77-4111-857C-0AC323804C0B}" srcOrd="0" destOrd="0" presId="urn:microsoft.com/office/officeart/2005/8/layout/vList2"/>
    <dgm:cxn modelId="{C738A4DB-0FD6-45BE-BB9F-A7ADC81D41BE}" type="presParOf" srcId="{D34D6274-0E64-491D-9696-BB973DD0E6D8}" destId="{F8F909E2-84E4-4D62-9D46-5BF010400D74}" srcOrd="1" destOrd="0" presId="urn:microsoft.com/office/officeart/2005/8/layout/vList2"/>
    <dgm:cxn modelId="{3F4C6148-0ED3-4F5C-9C2D-9E48F6287BAF}" type="presParOf" srcId="{D34D6274-0E64-491D-9696-BB973DD0E6D8}" destId="{C9FB8C00-3C76-4645-B913-DCB340E63276}" srcOrd="2" destOrd="0" presId="urn:microsoft.com/office/officeart/2005/8/layout/vList2"/>
    <dgm:cxn modelId="{A1A2AF66-77DF-46E3-82A2-96D93170241E}" type="presParOf" srcId="{D34D6274-0E64-491D-9696-BB973DD0E6D8}" destId="{C03869C2-396A-460A-8129-6B696A5949AB}" srcOrd="3" destOrd="0" presId="urn:microsoft.com/office/officeart/2005/8/layout/vList2"/>
    <dgm:cxn modelId="{F723AFD3-6891-43CA-A2CA-3CCF44B1A5D1}" type="presParOf" srcId="{D34D6274-0E64-491D-9696-BB973DD0E6D8}" destId="{35B985B9-4830-446C-B19E-B20A3E5AA036}" srcOrd="4" destOrd="0" presId="urn:microsoft.com/office/officeart/2005/8/layout/vList2"/>
    <dgm:cxn modelId="{81097D4B-407F-4CCF-BD37-1E028F0AEB18}" type="presParOf" srcId="{D34D6274-0E64-491D-9696-BB973DD0E6D8}" destId="{F702AC81-6297-42B7-A0A7-73975544FA4A}" srcOrd="5" destOrd="0" presId="urn:microsoft.com/office/officeart/2005/8/layout/vList2"/>
    <dgm:cxn modelId="{9604FB82-8370-42EC-9B38-214F1AF42702}" type="presParOf" srcId="{D34D6274-0E64-491D-9696-BB973DD0E6D8}" destId="{0A11B567-AD8F-4F2A-ADB9-4636029FACFD}" srcOrd="6" destOrd="0" presId="urn:microsoft.com/office/officeart/2005/8/layout/vList2"/>
    <dgm:cxn modelId="{DFFA7D9C-C5CA-4CB5-94C6-4B8FB4A574E5}" type="presParOf" srcId="{D34D6274-0E64-491D-9696-BB973DD0E6D8}" destId="{E0135178-B85B-4598-A201-B6DECDA5CB59}" srcOrd="7" destOrd="0" presId="urn:microsoft.com/office/officeart/2005/8/layout/vList2"/>
    <dgm:cxn modelId="{9AAEBFB2-F457-414E-83AD-038E8DB04ED2}" type="presParOf" srcId="{D34D6274-0E64-491D-9696-BB973DD0E6D8}" destId="{C3D1BDE1-8F72-425F-B348-D4F2B3765174}" srcOrd="8" destOrd="0" presId="urn:microsoft.com/office/officeart/2005/8/layout/vList2"/>
    <dgm:cxn modelId="{821A1725-4311-4396-AD7D-5542D7D4D651}" type="presParOf" srcId="{D34D6274-0E64-491D-9696-BB973DD0E6D8}" destId="{26565971-5393-4034-8122-2E985EFDF78B}" srcOrd="9" destOrd="0" presId="urn:microsoft.com/office/officeart/2005/8/layout/vList2"/>
    <dgm:cxn modelId="{C018395A-BEC1-4030-B5E8-64FBA448523C}" type="presParOf" srcId="{D34D6274-0E64-491D-9696-BB973DD0E6D8}" destId="{4B4D51D7-D891-4397-AE72-8A8E39CEFA7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FB4D9-85F1-40C6-872B-3BEE0ED18596}">
      <dsp:nvSpPr>
        <dsp:cNvPr id="0" name=""/>
        <dsp:cNvSpPr/>
      </dsp:nvSpPr>
      <dsp:spPr>
        <a:xfrm>
          <a:off x="0" y="93032"/>
          <a:ext cx="4840010" cy="87984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kern="1200"/>
            <a:t>Changes to dosing strategies to lower barriers to starting and restarting methadone within the safety margins of methadone pharmacology</a:t>
          </a:r>
          <a:endParaRPr lang="en-US" sz="1600" kern="1200"/>
        </a:p>
      </dsp:txBody>
      <dsp:txXfrm>
        <a:off x="42950" y="135982"/>
        <a:ext cx="4754110" cy="793940"/>
      </dsp:txXfrm>
    </dsp:sp>
    <dsp:sp modelId="{CB03A846-9F19-47EF-9BC8-66A8B1662468}">
      <dsp:nvSpPr>
        <dsp:cNvPr id="0" name=""/>
        <dsp:cNvSpPr/>
      </dsp:nvSpPr>
      <dsp:spPr>
        <a:xfrm>
          <a:off x="0" y="1018953"/>
          <a:ext cx="4840010" cy="87984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kern="1200"/>
            <a:t>Addition of slow-release oral morphine (SROM, “Kadian”) to augment the relief of cravings and improve engagement in the first weeks of treatment</a:t>
          </a:r>
          <a:endParaRPr lang="en-US" sz="1600" kern="1200"/>
        </a:p>
      </dsp:txBody>
      <dsp:txXfrm>
        <a:off x="42950" y="1061903"/>
        <a:ext cx="4754110" cy="793940"/>
      </dsp:txXfrm>
    </dsp:sp>
    <dsp:sp modelId="{E8D6478B-8308-43EA-8982-7D67DF9785FB}">
      <dsp:nvSpPr>
        <dsp:cNvPr id="0" name=""/>
        <dsp:cNvSpPr/>
      </dsp:nvSpPr>
      <dsp:spPr>
        <a:xfrm>
          <a:off x="0" y="1944873"/>
          <a:ext cx="4840010" cy="87984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kern="1200"/>
            <a:t>Increased flexibility in scheduling doctor visits, dose increases and use of SROM</a:t>
          </a:r>
          <a:endParaRPr lang="en-US" sz="1600" kern="1200"/>
        </a:p>
      </dsp:txBody>
      <dsp:txXfrm>
        <a:off x="42950" y="1987823"/>
        <a:ext cx="4754110" cy="793940"/>
      </dsp:txXfrm>
    </dsp:sp>
    <dsp:sp modelId="{464B7CEE-D6E3-41E6-92E1-47039549DCBA}">
      <dsp:nvSpPr>
        <dsp:cNvPr id="0" name=""/>
        <dsp:cNvSpPr/>
      </dsp:nvSpPr>
      <dsp:spPr>
        <a:xfrm>
          <a:off x="0" y="2870793"/>
          <a:ext cx="4840010" cy="87984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kern="1200"/>
            <a:t>Emphasis on engagement in treatment, communication with pharmacists and reduction in barriers to access</a:t>
          </a:r>
          <a:endParaRPr lang="en-US" sz="1600" kern="1200"/>
        </a:p>
      </dsp:txBody>
      <dsp:txXfrm>
        <a:off x="42950" y="2913743"/>
        <a:ext cx="4754110" cy="793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E0DCD-CFC9-4081-BAF1-FB40D524CB68}">
      <dsp:nvSpPr>
        <dsp:cNvPr id="0" name=""/>
        <dsp:cNvSpPr/>
      </dsp:nvSpPr>
      <dsp:spPr>
        <a:xfrm>
          <a:off x="0" y="0"/>
          <a:ext cx="8412480" cy="95729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a:t>Any physician or NP can prescribe methadone, SROM or buprenorphine</a:t>
          </a:r>
          <a:endParaRPr lang="en-US" sz="1800" kern="1200"/>
        </a:p>
      </dsp:txBody>
      <dsp:txXfrm>
        <a:off x="28038" y="28038"/>
        <a:ext cx="7298593" cy="901218"/>
      </dsp:txXfrm>
    </dsp:sp>
    <dsp:sp modelId="{C5FDA1D5-0A78-4B57-A768-53A9B1642AE4}">
      <dsp:nvSpPr>
        <dsp:cNvPr id="0" name=""/>
        <dsp:cNvSpPr/>
      </dsp:nvSpPr>
      <dsp:spPr>
        <a:xfrm>
          <a:off x="704545" y="1131347"/>
          <a:ext cx="8412480" cy="957294"/>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a:t>Strong evidence that initiating OAT in hospitals and EDs is effective at engaging patients in community OAT treatment</a:t>
          </a:r>
          <a:endParaRPr lang="en-US" sz="1800" kern="1200"/>
        </a:p>
      </dsp:txBody>
      <dsp:txXfrm>
        <a:off x="732583" y="1159385"/>
        <a:ext cx="7029617" cy="901218"/>
      </dsp:txXfrm>
    </dsp:sp>
    <dsp:sp modelId="{4369EF9F-0184-4E7E-BD1D-EBBC2D577462}">
      <dsp:nvSpPr>
        <dsp:cNvPr id="0" name=""/>
        <dsp:cNvSpPr/>
      </dsp:nvSpPr>
      <dsp:spPr>
        <a:xfrm>
          <a:off x="1398574" y="2262695"/>
          <a:ext cx="8412480" cy="957294"/>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dirty="0"/>
            <a:t>Few, but increasing, EDs or hospitals initiate OAT on site</a:t>
          </a:r>
          <a:endParaRPr lang="en-US" sz="1800" kern="1200" dirty="0"/>
        </a:p>
      </dsp:txBody>
      <dsp:txXfrm>
        <a:off x="1426612" y="2290733"/>
        <a:ext cx="7040133" cy="901218"/>
      </dsp:txXfrm>
    </dsp:sp>
    <dsp:sp modelId="{3C735D38-802E-47A8-A402-7F2761C0C9AE}">
      <dsp:nvSpPr>
        <dsp:cNvPr id="0" name=""/>
        <dsp:cNvSpPr/>
      </dsp:nvSpPr>
      <dsp:spPr>
        <a:xfrm>
          <a:off x="2103119" y="3394043"/>
          <a:ext cx="8412480" cy="957294"/>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dirty="0"/>
            <a:t>META:PHI has developed clinical materials and educational events to encourage providers to initiate methadone, sublingual and depot buprenorphine in EDs and hospitals</a:t>
          </a:r>
          <a:endParaRPr lang="en-US" sz="1800" kern="1200" dirty="0"/>
        </a:p>
      </dsp:txBody>
      <dsp:txXfrm>
        <a:off x="2131157" y="3422081"/>
        <a:ext cx="7029617" cy="901218"/>
      </dsp:txXfrm>
    </dsp:sp>
    <dsp:sp modelId="{AD4228E1-0FA7-4ED1-A1E4-978C1065BE74}">
      <dsp:nvSpPr>
        <dsp:cNvPr id="0" name=""/>
        <dsp:cNvSpPr/>
      </dsp:nvSpPr>
      <dsp:spPr>
        <a:xfrm>
          <a:off x="7790238" y="733200"/>
          <a:ext cx="622241" cy="622241"/>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30242" y="733200"/>
        <a:ext cx="342233" cy="468236"/>
      </dsp:txXfrm>
    </dsp:sp>
    <dsp:sp modelId="{0DA0D9CC-153F-4FD4-A415-C8B891BF5413}">
      <dsp:nvSpPr>
        <dsp:cNvPr id="0" name=""/>
        <dsp:cNvSpPr/>
      </dsp:nvSpPr>
      <dsp:spPr>
        <a:xfrm>
          <a:off x="8494783" y="1864548"/>
          <a:ext cx="622241" cy="622241"/>
        </a:xfrm>
        <a:prstGeom prst="downArrow">
          <a:avLst>
            <a:gd name="adj1" fmla="val 55000"/>
            <a:gd name="adj2" fmla="val 45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34787" y="1864548"/>
        <a:ext cx="342233" cy="468236"/>
      </dsp:txXfrm>
    </dsp:sp>
    <dsp:sp modelId="{253654FE-94BD-46A8-8C1F-206CFF84AF2D}">
      <dsp:nvSpPr>
        <dsp:cNvPr id="0" name=""/>
        <dsp:cNvSpPr/>
      </dsp:nvSpPr>
      <dsp:spPr>
        <a:xfrm>
          <a:off x="9188813" y="2995896"/>
          <a:ext cx="622241" cy="622241"/>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8817" y="2995896"/>
        <a:ext cx="342233" cy="4682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0D90B-3D77-4111-857C-0AC323804C0B}">
      <dsp:nvSpPr>
        <dsp:cNvPr id="0" name=""/>
        <dsp:cNvSpPr/>
      </dsp:nvSpPr>
      <dsp:spPr>
        <a:xfrm>
          <a:off x="0" y="27286"/>
          <a:ext cx="10515600" cy="67532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a:t>Deregulation improves access to OAT and treatment retention rates:</a:t>
          </a:r>
          <a:endParaRPr lang="en-US" sz="1700" kern="1200"/>
        </a:p>
      </dsp:txBody>
      <dsp:txXfrm>
        <a:off x="32967" y="60253"/>
        <a:ext cx="10449666" cy="609393"/>
      </dsp:txXfrm>
    </dsp:sp>
    <dsp:sp modelId="{C9FB8C00-3C76-4645-B913-DCB340E63276}">
      <dsp:nvSpPr>
        <dsp:cNvPr id="0" name=""/>
        <dsp:cNvSpPr/>
      </dsp:nvSpPr>
      <dsp:spPr>
        <a:xfrm>
          <a:off x="0" y="751573"/>
          <a:ext cx="10515600" cy="67532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a:t>All clinicians and all health care settings can prescribe methadone</a:t>
          </a:r>
          <a:endParaRPr lang="en-US" sz="1700" kern="1200"/>
        </a:p>
      </dsp:txBody>
      <dsp:txXfrm>
        <a:off x="32967" y="784540"/>
        <a:ext cx="10449666" cy="609393"/>
      </dsp:txXfrm>
    </dsp:sp>
    <dsp:sp modelId="{35B985B9-4830-446C-B19E-B20A3E5AA036}">
      <dsp:nvSpPr>
        <dsp:cNvPr id="0" name=""/>
        <dsp:cNvSpPr/>
      </dsp:nvSpPr>
      <dsp:spPr>
        <a:xfrm>
          <a:off x="0" y="1475861"/>
          <a:ext cx="10515600" cy="67532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dirty="0"/>
            <a:t>Practices regarding take-home dosing, script renewals based on clinical judgment and patient-focused</a:t>
          </a:r>
          <a:endParaRPr lang="en-US" sz="1700" kern="1200" dirty="0"/>
        </a:p>
      </dsp:txBody>
      <dsp:txXfrm>
        <a:off x="32967" y="1508828"/>
        <a:ext cx="10449666" cy="609393"/>
      </dsp:txXfrm>
    </dsp:sp>
    <dsp:sp modelId="{0A11B567-AD8F-4F2A-ADB9-4636029FACFD}">
      <dsp:nvSpPr>
        <dsp:cNvPr id="0" name=""/>
        <dsp:cNvSpPr/>
      </dsp:nvSpPr>
      <dsp:spPr>
        <a:xfrm>
          <a:off x="0" y="2200149"/>
          <a:ext cx="10515600" cy="67532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dirty="0"/>
            <a:t>Deregulation allows for innovation, which is the only way to mount an effective response to the fentanyl crisis</a:t>
          </a:r>
          <a:endParaRPr lang="en-US" sz="1700" kern="1200" dirty="0"/>
        </a:p>
      </dsp:txBody>
      <dsp:txXfrm>
        <a:off x="32967" y="2233116"/>
        <a:ext cx="10449666" cy="609393"/>
      </dsp:txXfrm>
    </dsp:sp>
    <dsp:sp modelId="{C3D1BDE1-8F72-425F-B348-D4F2B3765174}">
      <dsp:nvSpPr>
        <dsp:cNvPr id="0" name=""/>
        <dsp:cNvSpPr/>
      </dsp:nvSpPr>
      <dsp:spPr>
        <a:xfrm>
          <a:off x="0" y="2924436"/>
          <a:ext cx="10515600" cy="67532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dirty="0"/>
            <a:t>Deregulation should be accompanied by intensive efforts to educate prescribers on methadone treatment, provide them with clinical tools, and build hospital based addiction consult services</a:t>
          </a:r>
          <a:endParaRPr lang="en-US" sz="1700" kern="1200" dirty="0"/>
        </a:p>
      </dsp:txBody>
      <dsp:txXfrm>
        <a:off x="32967" y="2957403"/>
        <a:ext cx="10449666" cy="609393"/>
      </dsp:txXfrm>
    </dsp:sp>
    <dsp:sp modelId="{4B4D51D7-D891-4397-AE72-8A8E39CEFA7C}">
      <dsp:nvSpPr>
        <dsp:cNvPr id="0" name=""/>
        <dsp:cNvSpPr/>
      </dsp:nvSpPr>
      <dsp:spPr>
        <a:xfrm>
          <a:off x="0" y="3648724"/>
          <a:ext cx="10515600" cy="67532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dirty="0"/>
            <a:t>Strong leadership in the addiction field with broad stakeholder consultation is essential</a:t>
          </a:r>
          <a:endParaRPr lang="en-US" sz="1700" kern="1200" dirty="0"/>
        </a:p>
      </dsp:txBody>
      <dsp:txXfrm>
        <a:off x="32967" y="3681691"/>
        <a:ext cx="10449666" cy="6093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EF05D-EA84-1876-FE4A-B7B0EE383C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E4026FD-D93F-C2F4-7F81-26A6DDE34A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3C582E-DA82-EA90-1C1E-6DAEC3BBE557}"/>
              </a:ext>
            </a:extLst>
          </p:cNvPr>
          <p:cNvSpPr>
            <a:spLocks noGrp="1"/>
          </p:cNvSpPr>
          <p:nvPr>
            <p:ph type="dt" sz="half" idx="10"/>
          </p:nvPr>
        </p:nvSpPr>
        <p:spPr/>
        <p:txBody>
          <a:bodyPr/>
          <a:lstStyle/>
          <a:p>
            <a:fld id="{965851BE-43CE-4642-8FD0-F05F5BC340DE}" type="datetimeFigureOut">
              <a:rPr lang="en-GB" smtClean="0"/>
              <a:t>01/06/2023</a:t>
            </a:fld>
            <a:endParaRPr lang="en-GB"/>
          </a:p>
        </p:txBody>
      </p:sp>
      <p:sp>
        <p:nvSpPr>
          <p:cNvPr id="5" name="Footer Placeholder 4">
            <a:extLst>
              <a:ext uri="{FF2B5EF4-FFF2-40B4-BE49-F238E27FC236}">
                <a16:creationId xmlns:a16="http://schemas.microsoft.com/office/drawing/2014/main" id="{AB8ACC58-F808-691E-DF27-CFFFCE33E3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2EA38C-857F-DBE4-ACD2-74C95F8BA856}"/>
              </a:ext>
            </a:extLst>
          </p:cNvPr>
          <p:cNvSpPr>
            <a:spLocks noGrp="1"/>
          </p:cNvSpPr>
          <p:nvPr>
            <p:ph type="sldNum" sz="quarter" idx="12"/>
          </p:nvPr>
        </p:nvSpPr>
        <p:spPr/>
        <p:txBody>
          <a:bodyPr/>
          <a:lstStyle/>
          <a:p>
            <a:fld id="{7CED144C-88CD-44DE-9074-B59A5F863ED2}" type="slidenum">
              <a:rPr lang="en-GB" smtClean="0"/>
              <a:t>‹#›</a:t>
            </a:fld>
            <a:endParaRPr lang="en-GB"/>
          </a:p>
        </p:txBody>
      </p:sp>
    </p:spTree>
    <p:extLst>
      <p:ext uri="{BB962C8B-B14F-4D97-AF65-F5344CB8AC3E}">
        <p14:creationId xmlns:p14="http://schemas.microsoft.com/office/powerpoint/2010/main" val="921738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D6DB-125E-E1F7-DDE4-085F3457EB6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84C4C1-A059-D926-DEFD-F64F5A762F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4E4B05-0540-1CA0-1977-C28C30215CB3}"/>
              </a:ext>
            </a:extLst>
          </p:cNvPr>
          <p:cNvSpPr>
            <a:spLocks noGrp="1"/>
          </p:cNvSpPr>
          <p:nvPr>
            <p:ph type="dt" sz="half" idx="10"/>
          </p:nvPr>
        </p:nvSpPr>
        <p:spPr/>
        <p:txBody>
          <a:bodyPr/>
          <a:lstStyle/>
          <a:p>
            <a:fld id="{965851BE-43CE-4642-8FD0-F05F5BC340DE}" type="datetimeFigureOut">
              <a:rPr lang="en-GB" smtClean="0"/>
              <a:t>01/06/2023</a:t>
            </a:fld>
            <a:endParaRPr lang="en-GB"/>
          </a:p>
        </p:txBody>
      </p:sp>
      <p:sp>
        <p:nvSpPr>
          <p:cNvPr id="5" name="Footer Placeholder 4">
            <a:extLst>
              <a:ext uri="{FF2B5EF4-FFF2-40B4-BE49-F238E27FC236}">
                <a16:creationId xmlns:a16="http://schemas.microsoft.com/office/drawing/2014/main" id="{0AAAC86D-AB45-36DD-47F8-57561D25EB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8A0BA-8B22-1D94-F3BA-99DCEA742672}"/>
              </a:ext>
            </a:extLst>
          </p:cNvPr>
          <p:cNvSpPr>
            <a:spLocks noGrp="1"/>
          </p:cNvSpPr>
          <p:nvPr>
            <p:ph type="sldNum" sz="quarter" idx="12"/>
          </p:nvPr>
        </p:nvSpPr>
        <p:spPr/>
        <p:txBody>
          <a:bodyPr/>
          <a:lstStyle/>
          <a:p>
            <a:fld id="{7CED144C-88CD-44DE-9074-B59A5F863ED2}" type="slidenum">
              <a:rPr lang="en-GB" smtClean="0"/>
              <a:t>‹#›</a:t>
            </a:fld>
            <a:endParaRPr lang="en-GB"/>
          </a:p>
        </p:txBody>
      </p:sp>
    </p:spTree>
    <p:extLst>
      <p:ext uri="{BB962C8B-B14F-4D97-AF65-F5344CB8AC3E}">
        <p14:creationId xmlns:p14="http://schemas.microsoft.com/office/powerpoint/2010/main" val="3675799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99B7C1-2447-6CEE-4525-A144A502FA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CC94E5-02C1-B96A-76D5-03D4C13EFC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EC40BB-A4C0-D1C0-DE72-198E37AAC776}"/>
              </a:ext>
            </a:extLst>
          </p:cNvPr>
          <p:cNvSpPr>
            <a:spLocks noGrp="1"/>
          </p:cNvSpPr>
          <p:nvPr>
            <p:ph type="dt" sz="half" idx="10"/>
          </p:nvPr>
        </p:nvSpPr>
        <p:spPr/>
        <p:txBody>
          <a:bodyPr/>
          <a:lstStyle/>
          <a:p>
            <a:fld id="{965851BE-43CE-4642-8FD0-F05F5BC340DE}" type="datetimeFigureOut">
              <a:rPr lang="en-GB" smtClean="0"/>
              <a:t>01/06/2023</a:t>
            </a:fld>
            <a:endParaRPr lang="en-GB"/>
          </a:p>
        </p:txBody>
      </p:sp>
      <p:sp>
        <p:nvSpPr>
          <p:cNvPr id="5" name="Footer Placeholder 4">
            <a:extLst>
              <a:ext uri="{FF2B5EF4-FFF2-40B4-BE49-F238E27FC236}">
                <a16:creationId xmlns:a16="http://schemas.microsoft.com/office/drawing/2014/main" id="{91F30A1E-F407-280C-7C8D-F98C2AC56D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924007-99F2-E6CA-5962-BE1980407C5E}"/>
              </a:ext>
            </a:extLst>
          </p:cNvPr>
          <p:cNvSpPr>
            <a:spLocks noGrp="1"/>
          </p:cNvSpPr>
          <p:nvPr>
            <p:ph type="sldNum" sz="quarter" idx="12"/>
          </p:nvPr>
        </p:nvSpPr>
        <p:spPr/>
        <p:txBody>
          <a:bodyPr/>
          <a:lstStyle/>
          <a:p>
            <a:fld id="{7CED144C-88CD-44DE-9074-B59A5F863ED2}" type="slidenum">
              <a:rPr lang="en-GB" smtClean="0"/>
              <a:t>‹#›</a:t>
            </a:fld>
            <a:endParaRPr lang="en-GB"/>
          </a:p>
        </p:txBody>
      </p:sp>
    </p:spTree>
    <p:extLst>
      <p:ext uri="{BB962C8B-B14F-4D97-AF65-F5344CB8AC3E}">
        <p14:creationId xmlns:p14="http://schemas.microsoft.com/office/powerpoint/2010/main" val="904645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6/1/2023</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622299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6/1/2023</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20273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6/1/2023</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126789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6/1/2023</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671392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6/1/2023</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123446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6/1/2023</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157204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6/1/2023</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927665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6/1/2023</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015206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F8EBB-4BE4-FB8A-C300-4ED89E722D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F5F9EE-0D4E-3B55-74B0-EC1D896F70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9E4FD9-EC5C-1244-F09B-BB5743C7143B}"/>
              </a:ext>
            </a:extLst>
          </p:cNvPr>
          <p:cNvSpPr>
            <a:spLocks noGrp="1"/>
          </p:cNvSpPr>
          <p:nvPr>
            <p:ph type="dt" sz="half" idx="10"/>
          </p:nvPr>
        </p:nvSpPr>
        <p:spPr/>
        <p:txBody>
          <a:bodyPr/>
          <a:lstStyle/>
          <a:p>
            <a:fld id="{965851BE-43CE-4642-8FD0-F05F5BC340DE}" type="datetimeFigureOut">
              <a:rPr lang="en-GB" smtClean="0"/>
              <a:t>01/06/2023</a:t>
            </a:fld>
            <a:endParaRPr lang="en-GB"/>
          </a:p>
        </p:txBody>
      </p:sp>
      <p:sp>
        <p:nvSpPr>
          <p:cNvPr id="5" name="Footer Placeholder 4">
            <a:extLst>
              <a:ext uri="{FF2B5EF4-FFF2-40B4-BE49-F238E27FC236}">
                <a16:creationId xmlns:a16="http://schemas.microsoft.com/office/drawing/2014/main" id="{52027277-B70C-9F38-52D8-BBCC092EA3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3A46CB-E8CD-E6A9-3DDC-2C74F99FF675}"/>
              </a:ext>
            </a:extLst>
          </p:cNvPr>
          <p:cNvSpPr>
            <a:spLocks noGrp="1"/>
          </p:cNvSpPr>
          <p:nvPr>
            <p:ph type="sldNum" sz="quarter" idx="12"/>
          </p:nvPr>
        </p:nvSpPr>
        <p:spPr/>
        <p:txBody>
          <a:bodyPr/>
          <a:lstStyle/>
          <a:p>
            <a:fld id="{7CED144C-88CD-44DE-9074-B59A5F863ED2}" type="slidenum">
              <a:rPr lang="en-GB" smtClean="0"/>
              <a:t>‹#›</a:t>
            </a:fld>
            <a:endParaRPr lang="en-GB"/>
          </a:p>
        </p:txBody>
      </p:sp>
    </p:spTree>
    <p:extLst>
      <p:ext uri="{BB962C8B-B14F-4D97-AF65-F5344CB8AC3E}">
        <p14:creationId xmlns:p14="http://schemas.microsoft.com/office/powerpoint/2010/main" val="2209135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6/1/2023</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602526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6/1/2023</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575900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6/1/2023</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841929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FDC5-A8C1-1637-E7C8-27E790B32E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77C899C-71C3-E4AA-797D-E035975E16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C21A57C-B82E-3AE4-BE7D-4D2C002790ED}"/>
              </a:ext>
            </a:extLst>
          </p:cNvPr>
          <p:cNvSpPr>
            <a:spLocks noGrp="1"/>
          </p:cNvSpPr>
          <p:nvPr>
            <p:ph type="dt" sz="half" idx="10"/>
          </p:nvPr>
        </p:nvSpPr>
        <p:spPr/>
        <p:txBody>
          <a:bodyPr/>
          <a:lstStyle/>
          <a:p>
            <a:fld id="{54756A12-BA24-40C6-8DF9-77C719DC90F6}" type="datetimeFigureOut">
              <a:rPr lang="en-GB" smtClean="0"/>
              <a:t>01/06/2023</a:t>
            </a:fld>
            <a:endParaRPr lang="en-GB"/>
          </a:p>
        </p:txBody>
      </p:sp>
      <p:sp>
        <p:nvSpPr>
          <p:cNvPr id="5" name="Footer Placeholder 4">
            <a:extLst>
              <a:ext uri="{FF2B5EF4-FFF2-40B4-BE49-F238E27FC236}">
                <a16:creationId xmlns:a16="http://schemas.microsoft.com/office/drawing/2014/main" id="{CEC26AAA-8B8D-ED74-9E15-F5A7437625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970692-8326-6EEB-FC56-851C0FFBBF5B}"/>
              </a:ext>
            </a:extLst>
          </p:cNvPr>
          <p:cNvSpPr>
            <a:spLocks noGrp="1"/>
          </p:cNvSpPr>
          <p:nvPr>
            <p:ph type="sldNum" sz="quarter" idx="12"/>
          </p:nvPr>
        </p:nvSpPr>
        <p:spPr/>
        <p:txBody>
          <a:bodyPr/>
          <a:lstStyle/>
          <a:p>
            <a:fld id="{2D3AB244-5BF7-464C-9D0E-747C3A32E367}" type="slidenum">
              <a:rPr lang="en-GB" smtClean="0"/>
              <a:t>‹#›</a:t>
            </a:fld>
            <a:endParaRPr lang="en-GB"/>
          </a:p>
        </p:txBody>
      </p:sp>
    </p:spTree>
    <p:extLst>
      <p:ext uri="{BB962C8B-B14F-4D97-AF65-F5344CB8AC3E}">
        <p14:creationId xmlns:p14="http://schemas.microsoft.com/office/powerpoint/2010/main" val="3538987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B84A-03E9-3230-008A-E24FB2C3C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1DC663-D6A7-DA8F-4FF2-7D30370988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013B4F-BAEB-C7F6-A7CD-DE9A94616DDB}"/>
              </a:ext>
            </a:extLst>
          </p:cNvPr>
          <p:cNvSpPr>
            <a:spLocks noGrp="1"/>
          </p:cNvSpPr>
          <p:nvPr>
            <p:ph type="dt" sz="half" idx="10"/>
          </p:nvPr>
        </p:nvSpPr>
        <p:spPr/>
        <p:txBody>
          <a:bodyPr/>
          <a:lstStyle/>
          <a:p>
            <a:fld id="{54756A12-BA24-40C6-8DF9-77C719DC90F6}" type="datetimeFigureOut">
              <a:rPr lang="en-GB" smtClean="0"/>
              <a:t>01/06/2023</a:t>
            </a:fld>
            <a:endParaRPr lang="en-GB"/>
          </a:p>
        </p:txBody>
      </p:sp>
      <p:sp>
        <p:nvSpPr>
          <p:cNvPr id="5" name="Footer Placeholder 4">
            <a:extLst>
              <a:ext uri="{FF2B5EF4-FFF2-40B4-BE49-F238E27FC236}">
                <a16:creationId xmlns:a16="http://schemas.microsoft.com/office/drawing/2014/main" id="{010FDFB2-8386-5E73-9DF9-9D50144CFE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A8B727-8FF7-94B3-1DDB-5F0F10AFD46A}"/>
              </a:ext>
            </a:extLst>
          </p:cNvPr>
          <p:cNvSpPr>
            <a:spLocks noGrp="1"/>
          </p:cNvSpPr>
          <p:nvPr>
            <p:ph type="sldNum" sz="quarter" idx="12"/>
          </p:nvPr>
        </p:nvSpPr>
        <p:spPr/>
        <p:txBody>
          <a:bodyPr/>
          <a:lstStyle/>
          <a:p>
            <a:fld id="{2D3AB244-5BF7-464C-9D0E-747C3A32E367}" type="slidenum">
              <a:rPr lang="en-GB" smtClean="0"/>
              <a:t>‹#›</a:t>
            </a:fld>
            <a:endParaRPr lang="en-GB"/>
          </a:p>
        </p:txBody>
      </p:sp>
    </p:spTree>
    <p:extLst>
      <p:ext uri="{BB962C8B-B14F-4D97-AF65-F5344CB8AC3E}">
        <p14:creationId xmlns:p14="http://schemas.microsoft.com/office/powerpoint/2010/main" val="324875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71707-3C06-2CF9-4763-27AA4B5119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6F9E77E-A922-6620-8C09-2A985CCA3B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9209D-51A1-F505-3616-4F38E281B391}"/>
              </a:ext>
            </a:extLst>
          </p:cNvPr>
          <p:cNvSpPr>
            <a:spLocks noGrp="1"/>
          </p:cNvSpPr>
          <p:nvPr>
            <p:ph type="dt" sz="half" idx="10"/>
          </p:nvPr>
        </p:nvSpPr>
        <p:spPr/>
        <p:txBody>
          <a:bodyPr/>
          <a:lstStyle/>
          <a:p>
            <a:fld id="{54756A12-BA24-40C6-8DF9-77C719DC90F6}" type="datetimeFigureOut">
              <a:rPr lang="en-GB" smtClean="0"/>
              <a:t>01/06/2023</a:t>
            </a:fld>
            <a:endParaRPr lang="en-GB"/>
          </a:p>
        </p:txBody>
      </p:sp>
      <p:sp>
        <p:nvSpPr>
          <p:cNvPr id="5" name="Footer Placeholder 4">
            <a:extLst>
              <a:ext uri="{FF2B5EF4-FFF2-40B4-BE49-F238E27FC236}">
                <a16:creationId xmlns:a16="http://schemas.microsoft.com/office/drawing/2014/main" id="{5961531D-2761-4C3C-F3E3-B938D289E9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76145F-9F62-CFBF-89B5-F68FE8379EF7}"/>
              </a:ext>
            </a:extLst>
          </p:cNvPr>
          <p:cNvSpPr>
            <a:spLocks noGrp="1"/>
          </p:cNvSpPr>
          <p:nvPr>
            <p:ph type="sldNum" sz="quarter" idx="12"/>
          </p:nvPr>
        </p:nvSpPr>
        <p:spPr/>
        <p:txBody>
          <a:bodyPr/>
          <a:lstStyle/>
          <a:p>
            <a:fld id="{2D3AB244-5BF7-464C-9D0E-747C3A32E367}" type="slidenum">
              <a:rPr lang="en-GB" smtClean="0"/>
              <a:t>‹#›</a:t>
            </a:fld>
            <a:endParaRPr lang="en-GB"/>
          </a:p>
        </p:txBody>
      </p:sp>
    </p:spTree>
    <p:extLst>
      <p:ext uri="{BB962C8B-B14F-4D97-AF65-F5344CB8AC3E}">
        <p14:creationId xmlns:p14="http://schemas.microsoft.com/office/powerpoint/2010/main" val="2972081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B659E-FE93-0868-599E-B0C535D05D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AA2DAF-BA47-BC3B-4C22-F5309A3F0C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B805882-450B-FCC1-3FD9-AEE47ED6A6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0694A0F-3B7E-7032-08EF-955A7937AACE}"/>
              </a:ext>
            </a:extLst>
          </p:cNvPr>
          <p:cNvSpPr>
            <a:spLocks noGrp="1"/>
          </p:cNvSpPr>
          <p:nvPr>
            <p:ph type="dt" sz="half" idx="10"/>
          </p:nvPr>
        </p:nvSpPr>
        <p:spPr/>
        <p:txBody>
          <a:bodyPr/>
          <a:lstStyle/>
          <a:p>
            <a:fld id="{54756A12-BA24-40C6-8DF9-77C719DC90F6}" type="datetimeFigureOut">
              <a:rPr lang="en-GB" smtClean="0"/>
              <a:t>01/06/2023</a:t>
            </a:fld>
            <a:endParaRPr lang="en-GB"/>
          </a:p>
        </p:txBody>
      </p:sp>
      <p:sp>
        <p:nvSpPr>
          <p:cNvPr id="6" name="Footer Placeholder 5">
            <a:extLst>
              <a:ext uri="{FF2B5EF4-FFF2-40B4-BE49-F238E27FC236}">
                <a16:creationId xmlns:a16="http://schemas.microsoft.com/office/drawing/2014/main" id="{CDD110A0-9DBD-B33B-4C11-7AEF453078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36BDA9-2FD3-F6EA-1844-B4D5C843A73B}"/>
              </a:ext>
            </a:extLst>
          </p:cNvPr>
          <p:cNvSpPr>
            <a:spLocks noGrp="1"/>
          </p:cNvSpPr>
          <p:nvPr>
            <p:ph type="sldNum" sz="quarter" idx="12"/>
          </p:nvPr>
        </p:nvSpPr>
        <p:spPr/>
        <p:txBody>
          <a:bodyPr/>
          <a:lstStyle/>
          <a:p>
            <a:fld id="{2D3AB244-5BF7-464C-9D0E-747C3A32E367}" type="slidenum">
              <a:rPr lang="en-GB" smtClean="0"/>
              <a:t>‹#›</a:t>
            </a:fld>
            <a:endParaRPr lang="en-GB"/>
          </a:p>
        </p:txBody>
      </p:sp>
    </p:spTree>
    <p:extLst>
      <p:ext uri="{BB962C8B-B14F-4D97-AF65-F5344CB8AC3E}">
        <p14:creationId xmlns:p14="http://schemas.microsoft.com/office/powerpoint/2010/main" val="2113659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CEB91-BA72-9DF7-B327-88F4A7B8C4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791566-29E6-C537-D98A-B2121DAB1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CF1A53-7B33-7399-52F6-D494011FB8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4277403-43DB-4532-F77D-217AAACD9B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DE82C5-B3FA-940A-EECD-F1E8B7BD38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917C946-C3F3-93C7-BA6C-746F10B51580}"/>
              </a:ext>
            </a:extLst>
          </p:cNvPr>
          <p:cNvSpPr>
            <a:spLocks noGrp="1"/>
          </p:cNvSpPr>
          <p:nvPr>
            <p:ph type="dt" sz="half" idx="10"/>
          </p:nvPr>
        </p:nvSpPr>
        <p:spPr/>
        <p:txBody>
          <a:bodyPr/>
          <a:lstStyle/>
          <a:p>
            <a:fld id="{54756A12-BA24-40C6-8DF9-77C719DC90F6}" type="datetimeFigureOut">
              <a:rPr lang="en-GB" smtClean="0"/>
              <a:t>01/06/2023</a:t>
            </a:fld>
            <a:endParaRPr lang="en-GB"/>
          </a:p>
        </p:txBody>
      </p:sp>
      <p:sp>
        <p:nvSpPr>
          <p:cNvPr id="8" name="Footer Placeholder 7">
            <a:extLst>
              <a:ext uri="{FF2B5EF4-FFF2-40B4-BE49-F238E27FC236}">
                <a16:creationId xmlns:a16="http://schemas.microsoft.com/office/drawing/2014/main" id="{B771C73D-70FB-BEB1-1EC4-51A7C174CF7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9864060-D42D-7D63-DE04-DCBF0A1AD34A}"/>
              </a:ext>
            </a:extLst>
          </p:cNvPr>
          <p:cNvSpPr>
            <a:spLocks noGrp="1"/>
          </p:cNvSpPr>
          <p:nvPr>
            <p:ph type="sldNum" sz="quarter" idx="12"/>
          </p:nvPr>
        </p:nvSpPr>
        <p:spPr/>
        <p:txBody>
          <a:bodyPr/>
          <a:lstStyle/>
          <a:p>
            <a:fld id="{2D3AB244-5BF7-464C-9D0E-747C3A32E367}" type="slidenum">
              <a:rPr lang="en-GB" smtClean="0"/>
              <a:t>‹#›</a:t>
            </a:fld>
            <a:endParaRPr lang="en-GB"/>
          </a:p>
        </p:txBody>
      </p:sp>
    </p:spTree>
    <p:extLst>
      <p:ext uri="{BB962C8B-B14F-4D97-AF65-F5344CB8AC3E}">
        <p14:creationId xmlns:p14="http://schemas.microsoft.com/office/powerpoint/2010/main" val="2096715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076A-83B2-CF83-D4ED-C093BC7990B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A38F0D-33CF-21AC-BC16-60E7973130E2}"/>
              </a:ext>
            </a:extLst>
          </p:cNvPr>
          <p:cNvSpPr>
            <a:spLocks noGrp="1"/>
          </p:cNvSpPr>
          <p:nvPr>
            <p:ph type="dt" sz="half" idx="10"/>
          </p:nvPr>
        </p:nvSpPr>
        <p:spPr/>
        <p:txBody>
          <a:bodyPr/>
          <a:lstStyle/>
          <a:p>
            <a:fld id="{54756A12-BA24-40C6-8DF9-77C719DC90F6}" type="datetimeFigureOut">
              <a:rPr lang="en-GB" smtClean="0"/>
              <a:t>01/06/2023</a:t>
            </a:fld>
            <a:endParaRPr lang="en-GB"/>
          </a:p>
        </p:txBody>
      </p:sp>
      <p:sp>
        <p:nvSpPr>
          <p:cNvPr id="4" name="Footer Placeholder 3">
            <a:extLst>
              <a:ext uri="{FF2B5EF4-FFF2-40B4-BE49-F238E27FC236}">
                <a16:creationId xmlns:a16="http://schemas.microsoft.com/office/drawing/2014/main" id="{D60740E7-97DD-9055-8B87-AB1B84DF67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FDB3827-FCEB-5F3F-CE46-4964FFBB4FA9}"/>
              </a:ext>
            </a:extLst>
          </p:cNvPr>
          <p:cNvSpPr>
            <a:spLocks noGrp="1"/>
          </p:cNvSpPr>
          <p:nvPr>
            <p:ph type="sldNum" sz="quarter" idx="12"/>
          </p:nvPr>
        </p:nvSpPr>
        <p:spPr/>
        <p:txBody>
          <a:bodyPr/>
          <a:lstStyle/>
          <a:p>
            <a:fld id="{2D3AB244-5BF7-464C-9D0E-747C3A32E367}" type="slidenum">
              <a:rPr lang="en-GB" smtClean="0"/>
              <a:t>‹#›</a:t>
            </a:fld>
            <a:endParaRPr lang="en-GB"/>
          </a:p>
        </p:txBody>
      </p:sp>
    </p:spTree>
    <p:extLst>
      <p:ext uri="{BB962C8B-B14F-4D97-AF65-F5344CB8AC3E}">
        <p14:creationId xmlns:p14="http://schemas.microsoft.com/office/powerpoint/2010/main" val="4243077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58E318-D4AE-907B-BDD5-EFCD57EA3427}"/>
              </a:ext>
            </a:extLst>
          </p:cNvPr>
          <p:cNvSpPr>
            <a:spLocks noGrp="1"/>
          </p:cNvSpPr>
          <p:nvPr>
            <p:ph type="dt" sz="half" idx="10"/>
          </p:nvPr>
        </p:nvSpPr>
        <p:spPr/>
        <p:txBody>
          <a:bodyPr/>
          <a:lstStyle/>
          <a:p>
            <a:fld id="{54756A12-BA24-40C6-8DF9-77C719DC90F6}" type="datetimeFigureOut">
              <a:rPr lang="en-GB" smtClean="0"/>
              <a:t>01/06/2023</a:t>
            </a:fld>
            <a:endParaRPr lang="en-GB"/>
          </a:p>
        </p:txBody>
      </p:sp>
      <p:sp>
        <p:nvSpPr>
          <p:cNvPr id="3" name="Footer Placeholder 2">
            <a:extLst>
              <a:ext uri="{FF2B5EF4-FFF2-40B4-BE49-F238E27FC236}">
                <a16:creationId xmlns:a16="http://schemas.microsoft.com/office/drawing/2014/main" id="{95CF3704-D426-263B-8913-CB2A42A0394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0DF92E1-45CE-E94B-8099-B29BC057D8F5}"/>
              </a:ext>
            </a:extLst>
          </p:cNvPr>
          <p:cNvSpPr>
            <a:spLocks noGrp="1"/>
          </p:cNvSpPr>
          <p:nvPr>
            <p:ph type="sldNum" sz="quarter" idx="12"/>
          </p:nvPr>
        </p:nvSpPr>
        <p:spPr/>
        <p:txBody>
          <a:bodyPr/>
          <a:lstStyle/>
          <a:p>
            <a:fld id="{2D3AB244-5BF7-464C-9D0E-747C3A32E367}" type="slidenum">
              <a:rPr lang="en-GB" smtClean="0"/>
              <a:t>‹#›</a:t>
            </a:fld>
            <a:endParaRPr lang="en-GB"/>
          </a:p>
        </p:txBody>
      </p:sp>
    </p:spTree>
    <p:extLst>
      <p:ext uri="{BB962C8B-B14F-4D97-AF65-F5344CB8AC3E}">
        <p14:creationId xmlns:p14="http://schemas.microsoft.com/office/powerpoint/2010/main" val="284715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4D1E-A49D-85E2-2128-A4C78CD1E7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20DA003-3CAB-2FFE-6A3D-815C770ED9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7409F6-E8D0-8410-D947-3CDF2320105A}"/>
              </a:ext>
            </a:extLst>
          </p:cNvPr>
          <p:cNvSpPr>
            <a:spLocks noGrp="1"/>
          </p:cNvSpPr>
          <p:nvPr>
            <p:ph type="dt" sz="half" idx="10"/>
          </p:nvPr>
        </p:nvSpPr>
        <p:spPr/>
        <p:txBody>
          <a:bodyPr/>
          <a:lstStyle/>
          <a:p>
            <a:fld id="{965851BE-43CE-4642-8FD0-F05F5BC340DE}" type="datetimeFigureOut">
              <a:rPr lang="en-GB" smtClean="0"/>
              <a:t>01/06/2023</a:t>
            </a:fld>
            <a:endParaRPr lang="en-GB"/>
          </a:p>
        </p:txBody>
      </p:sp>
      <p:sp>
        <p:nvSpPr>
          <p:cNvPr id="5" name="Footer Placeholder 4">
            <a:extLst>
              <a:ext uri="{FF2B5EF4-FFF2-40B4-BE49-F238E27FC236}">
                <a16:creationId xmlns:a16="http://schemas.microsoft.com/office/drawing/2014/main" id="{0F63CC39-C07D-67DC-8F18-FAB8809CE1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665ABE-89EF-F84C-9460-A56A096919B2}"/>
              </a:ext>
            </a:extLst>
          </p:cNvPr>
          <p:cNvSpPr>
            <a:spLocks noGrp="1"/>
          </p:cNvSpPr>
          <p:nvPr>
            <p:ph type="sldNum" sz="quarter" idx="12"/>
          </p:nvPr>
        </p:nvSpPr>
        <p:spPr/>
        <p:txBody>
          <a:bodyPr/>
          <a:lstStyle/>
          <a:p>
            <a:fld id="{7CED144C-88CD-44DE-9074-B59A5F863ED2}" type="slidenum">
              <a:rPr lang="en-GB" smtClean="0"/>
              <a:t>‹#›</a:t>
            </a:fld>
            <a:endParaRPr lang="en-GB"/>
          </a:p>
        </p:txBody>
      </p:sp>
    </p:spTree>
    <p:extLst>
      <p:ext uri="{BB962C8B-B14F-4D97-AF65-F5344CB8AC3E}">
        <p14:creationId xmlns:p14="http://schemas.microsoft.com/office/powerpoint/2010/main" val="21281694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EC4C3-61BD-753E-07F8-398A5B35B5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2602C7-A01F-7820-3161-650AFF8348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D0477E-6B53-954B-97B8-FDAA571BA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1B1B64-B8FA-B600-2FA7-E7BA91AA686C}"/>
              </a:ext>
            </a:extLst>
          </p:cNvPr>
          <p:cNvSpPr>
            <a:spLocks noGrp="1"/>
          </p:cNvSpPr>
          <p:nvPr>
            <p:ph type="dt" sz="half" idx="10"/>
          </p:nvPr>
        </p:nvSpPr>
        <p:spPr/>
        <p:txBody>
          <a:bodyPr/>
          <a:lstStyle/>
          <a:p>
            <a:fld id="{54756A12-BA24-40C6-8DF9-77C719DC90F6}" type="datetimeFigureOut">
              <a:rPr lang="en-GB" smtClean="0"/>
              <a:t>01/06/2023</a:t>
            </a:fld>
            <a:endParaRPr lang="en-GB"/>
          </a:p>
        </p:txBody>
      </p:sp>
      <p:sp>
        <p:nvSpPr>
          <p:cNvPr id="6" name="Footer Placeholder 5">
            <a:extLst>
              <a:ext uri="{FF2B5EF4-FFF2-40B4-BE49-F238E27FC236}">
                <a16:creationId xmlns:a16="http://schemas.microsoft.com/office/drawing/2014/main" id="{23784121-F657-5637-B628-700AC0B3B2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391B2A-CD88-B785-C675-F5E1112D1E6A}"/>
              </a:ext>
            </a:extLst>
          </p:cNvPr>
          <p:cNvSpPr>
            <a:spLocks noGrp="1"/>
          </p:cNvSpPr>
          <p:nvPr>
            <p:ph type="sldNum" sz="quarter" idx="12"/>
          </p:nvPr>
        </p:nvSpPr>
        <p:spPr/>
        <p:txBody>
          <a:bodyPr/>
          <a:lstStyle/>
          <a:p>
            <a:fld id="{2D3AB244-5BF7-464C-9D0E-747C3A32E367}" type="slidenum">
              <a:rPr lang="en-GB" smtClean="0"/>
              <a:t>‹#›</a:t>
            </a:fld>
            <a:endParaRPr lang="en-GB"/>
          </a:p>
        </p:txBody>
      </p:sp>
    </p:spTree>
    <p:extLst>
      <p:ext uri="{BB962C8B-B14F-4D97-AF65-F5344CB8AC3E}">
        <p14:creationId xmlns:p14="http://schemas.microsoft.com/office/powerpoint/2010/main" val="18058304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63B40-8555-E374-414B-D96D4B50A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51BD5A-D347-2CA9-1C5B-245C458402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D8F4DFB-E2BE-672A-B8D8-B68B2B8A89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E7A0B5-2E17-A1DE-9A74-23CCF9FF1D33}"/>
              </a:ext>
            </a:extLst>
          </p:cNvPr>
          <p:cNvSpPr>
            <a:spLocks noGrp="1"/>
          </p:cNvSpPr>
          <p:nvPr>
            <p:ph type="dt" sz="half" idx="10"/>
          </p:nvPr>
        </p:nvSpPr>
        <p:spPr/>
        <p:txBody>
          <a:bodyPr/>
          <a:lstStyle/>
          <a:p>
            <a:fld id="{54756A12-BA24-40C6-8DF9-77C719DC90F6}" type="datetimeFigureOut">
              <a:rPr lang="en-GB" smtClean="0"/>
              <a:t>01/06/2023</a:t>
            </a:fld>
            <a:endParaRPr lang="en-GB"/>
          </a:p>
        </p:txBody>
      </p:sp>
      <p:sp>
        <p:nvSpPr>
          <p:cNvPr id="6" name="Footer Placeholder 5">
            <a:extLst>
              <a:ext uri="{FF2B5EF4-FFF2-40B4-BE49-F238E27FC236}">
                <a16:creationId xmlns:a16="http://schemas.microsoft.com/office/drawing/2014/main" id="{E9A13169-6CC8-C2AE-C68C-A032087589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E21CDD-77AA-EC5E-971F-3501212FE2D4}"/>
              </a:ext>
            </a:extLst>
          </p:cNvPr>
          <p:cNvSpPr>
            <a:spLocks noGrp="1"/>
          </p:cNvSpPr>
          <p:nvPr>
            <p:ph type="sldNum" sz="quarter" idx="12"/>
          </p:nvPr>
        </p:nvSpPr>
        <p:spPr/>
        <p:txBody>
          <a:bodyPr/>
          <a:lstStyle/>
          <a:p>
            <a:fld id="{2D3AB244-5BF7-464C-9D0E-747C3A32E367}" type="slidenum">
              <a:rPr lang="en-GB" smtClean="0"/>
              <a:t>‹#›</a:t>
            </a:fld>
            <a:endParaRPr lang="en-GB"/>
          </a:p>
        </p:txBody>
      </p:sp>
    </p:spTree>
    <p:extLst>
      <p:ext uri="{BB962C8B-B14F-4D97-AF65-F5344CB8AC3E}">
        <p14:creationId xmlns:p14="http://schemas.microsoft.com/office/powerpoint/2010/main" val="988592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DC85C-5771-59E8-5E1D-AED4D4989B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EA10B5-6CBB-339B-7EDB-6020165276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42BB7A-58F5-D1B5-D6D3-A2F87761FEAB}"/>
              </a:ext>
            </a:extLst>
          </p:cNvPr>
          <p:cNvSpPr>
            <a:spLocks noGrp="1"/>
          </p:cNvSpPr>
          <p:nvPr>
            <p:ph type="dt" sz="half" idx="10"/>
          </p:nvPr>
        </p:nvSpPr>
        <p:spPr/>
        <p:txBody>
          <a:bodyPr/>
          <a:lstStyle/>
          <a:p>
            <a:fld id="{54756A12-BA24-40C6-8DF9-77C719DC90F6}" type="datetimeFigureOut">
              <a:rPr lang="en-GB" smtClean="0"/>
              <a:t>01/06/2023</a:t>
            </a:fld>
            <a:endParaRPr lang="en-GB"/>
          </a:p>
        </p:txBody>
      </p:sp>
      <p:sp>
        <p:nvSpPr>
          <p:cNvPr id="5" name="Footer Placeholder 4">
            <a:extLst>
              <a:ext uri="{FF2B5EF4-FFF2-40B4-BE49-F238E27FC236}">
                <a16:creationId xmlns:a16="http://schemas.microsoft.com/office/drawing/2014/main" id="{9F625F21-CD39-303E-E124-146C322EE1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6EED86-68C1-6915-844D-525C835EA81B}"/>
              </a:ext>
            </a:extLst>
          </p:cNvPr>
          <p:cNvSpPr>
            <a:spLocks noGrp="1"/>
          </p:cNvSpPr>
          <p:nvPr>
            <p:ph type="sldNum" sz="quarter" idx="12"/>
          </p:nvPr>
        </p:nvSpPr>
        <p:spPr/>
        <p:txBody>
          <a:bodyPr/>
          <a:lstStyle/>
          <a:p>
            <a:fld id="{2D3AB244-5BF7-464C-9D0E-747C3A32E367}" type="slidenum">
              <a:rPr lang="en-GB" smtClean="0"/>
              <a:t>‹#›</a:t>
            </a:fld>
            <a:endParaRPr lang="en-GB"/>
          </a:p>
        </p:txBody>
      </p:sp>
    </p:spTree>
    <p:extLst>
      <p:ext uri="{BB962C8B-B14F-4D97-AF65-F5344CB8AC3E}">
        <p14:creationId xmlns:p14="http://schemas.microsoft.com/office/powerpoint/2010/main" val="18879186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7EE6FD-B833-8E5E-7229-BC2C794E89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9953E8-2384-A367-5A8C-21978AA0B5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637AB0-2357-16A9-1013-40E5D1E9797B}"/>
              </a:ext>
            </a:extLst>
          </p:cNvPr>
          <p:cNvSpPr>
            <a:spLocks noGrp="1"/>
          </p:cNvSpPr>
          <p:nvPr>
            <p:ph type="dt" sz="half" idx="10"/>
          </p:nvPr>
        </p:nvSpPr>
        <p:spPr/>
        <p:txBody>
          <a:bodyPr/>
          <a:lstStyle/>
          <a:p>
            <a:fld id="{54756A12-BA24-40C6-8DF9-77C719DC90F6}" type="datetimeFigureOut">
              <a:rPr lang="en-GB" smtClean="0"/>
              <a:t>01/06/2023</a:t>
            </a:fld>
            <a:endParaRPr lang="en-GB"/>
          </a:p>
        </p:txBody>
      </p:sp>
      <p:sp>
        <p:nvSpPr>
          <p:cNvPr id="5" name="Footer Placeholder 4">
            <a:extLst>
              <a:ext uri="{FF2B5EF4-FFF2-40B4-BE49-F238E27FC236}">
                <a16:creationId xmlns:a16="http://schemas.microsoft.com/office/drawing/2014/main" id="{F7B414DE-DE87-EF29-198F-39F5EB5BCA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235445-9374-EAA0-5B6E-0DB719812B54}"/>
              </a:ext>
            </a:extLst>
          </p:cNvPr>
          <p:cNvSpPr>
            <a:spLocks noGrp="1"/>
          </p:cNvSpPr>
          <p:nvPr>
            <p:ph type="sldNum" sz="quarter" idx="12"/>
          </p:nvPr>
        </p:nvSpPr>
        <p:spPr/>
        <p:txBody>
          <a:bodyPr/>
          <a:lstStyle/>
          <a:p>
            <a:fld id="{2D3AB244-5BF7-464C-9D0E-747C3A32E367}" type="slidenum">
              <a:rPr lang="en-GB" smtClean="0"/>
              <a:t>‹#›</a:t>
            </a:fld>
            <a:endParaRPr lang="en-GB"/>
          </a:p>
        </p:txBody>
      </p:sp>
    </p:spTree>
    <p:extLst>
      <p:ext uri="{BB962C8B-B14F-4D97-AF65-F5344CB8AC3E}">
        <p14:creationId xmlns:p14="http://schemas.microsoft.com/office/powerpoint/2010/main" val="414718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AD9A0-067D-AC35-5F19-15C7B626B1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208602-0DD5-D275-9386-20F6717B13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CEA831-CAB5-792D-21D4-26521495EC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630A84-8A72-698D-0BE3-9EFF845C20CE}"/>
              </a:ext>
            </a:extLst>
          </p:cNvPr>
          <p:cNvSpPr>
            <a:spLocks noGrp="1"/>
          </p:cNvSpPr>
          <p:nvPr>
            <p:ph type="dt" sz="half" idx="10"/>
          </p:nvPr>
        </p:nvSpPr>
        <p:spPr/>
        <p:txBody>
          <a:bodyPr/>
          <a:lstStyle/>
          <a:p>
            <a:fld id="{965851BE-43CE-4642-8FD0-F05F5BC340DE}" type="datetimeFigureOut">
              <a:rPr lang="en-GB" smtClean="0"/>
              <a:t>01/06/2023</a:t>
            </a:fld>
            <a:endParaRPr lang="en-GB"/>
          </a:p>
        </p:txBody>
      </p:sp>
      <p:sp>
        <p:nvSpPr>
          <p:cNvPr id="6" name="Footer Placeholder 5">
            <a:extLst>
              <a:ext uri="{FF2B5EF4-FFF2-40B4-BE49-F238E27FC236}">
                <a16:creationId xmlns:a16="http://schemas.microsoft.com/office/drawing/2014/main" id="{B12E24FD-C9CB-48BB-2836-CFDBBE2F78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4F1CA2-5F97-3CBB-8AFD-A5A9A0C8C511}"/>
              </a:ext>
            </a:extLst>
          </p:cNvPr>
          <p:cNvSpPr>
            <a:spLocks noGrp="1"/>
          </p:cNvSpPr>
          <p:nvPr>
            <p:ph type="sldNum" sz="quarter" idx="12"/>
          </p:nvPr>
        </p:nvSpPr>
        <p:spPr/>
        <p:txBody>
          <a:bodyPr/>
          <a:lstStyle/>
          <a:p>
            <a:fld id="{7CED144C-88CD-44DE-9074-B59A5F863ED2}" type="slidenum">
              <a:rPr lang="en-GB" smtClean="0"/>
              <a:t>‹#›</a:t>
            </a:fld>
            <a:endParaRPr lang="en-GB"/>
          </a:p>
        </p:txBody>
      </p:sp>
    </p:spTree>
    <p:extLst>
      <p:ext uri="{BB962C8B-B14F-4D97-AF65-F5344CB8AC3E}">
        <p14:creationId xmlns:p14="http://schemas.microsoft.com/office/powerpoint/2010/main" val="1727090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1A78F-AC33-CD30-9BA7-3A9B7C5AF2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37F66C-C933-0FA3-1308-D2535FEB1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DECDFD-5EA6-746F-4279-E653268545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8A7537-77C1-0F0B-76B3-D1AEAE377D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0092E6-A738-5462-CE62-D35FBE542B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2B1E0A6-09E7-E90D-0401-A314A4054AF4}"/>
              </a:ext>
            </a:extLst>
          </p:cNvPr>
          <p:cNvSpPr>
            <a:spLocks noGrp="1"/>
          </p:cNvSpPr>
          <p:nvPr>
            <p:ph type="dt" sz="half" idx="10"/>
          </p:nvPr>
        </p:nvSpPr>
        <p:spPr/>
        <p:txBody>
          <a:bodyPr/>
          <a:lstStyle/>
          <a:p>
            <a:fld id="{965851BE-43CE-4642-8FD0-F05F5BC340DE}" type="datetimeFigureOut">
              <a:rPr lang="en-GB" smtClean="0"/>
              <a:t>01/06/2023</a:t>
            </a:fld>
            <a:endParaRPr lang="en-GB"/>
          </a:p>
        </p:txBody>
      </p:sp>
      <p:sp>
        <p:nvSpPr>
          <p:cNvPr id="8" name="Footer Placeholder 7">
            <a:extLst>
              <a:ext uri="{FF2B5EF4-FFF2-40B4-BE49-F238E27FC236}">
                <a16:creationId xmlns:a16="http://schemas.microsoft.com/office/drawing/2014/main" id="{69E8C4E2-B14D-CBD0-1F03-C92D86B45EB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D4DE05D-22CF-E183-89C0-BC5C27CE69BD}"/>
              </a:ext>
            </a:extLst>
          </p:cNvPr>
          <p:cNvSpPr>
            <a:spLocks noGrp="1"/>
          </p:cNvSpPr>
          <p:nvPr>
            <p:ph type="sldNum" sz="quarter" idx="12"/>
          </p:nvPr>
        </p:nvSpPr>
        <p:spPr/>
        <p:txBody>
          <a:bodyPr/>
          <a:lstStyle/>
          <a:p>
            <a:fld id="{7CED144C-88CD-44DE-9074-B59A5F863ED2}" type="slidenum">
              <a:rPr lang="en-GB" smtClean="0"/>
              <a:t>‹#›</a:t>
            </a:fld>
            <a:endParaRPr lang="en-GB"/>
          </a:p>
        </p:txBody>
      </p:sp>
    </p:spTree>
    <p:extLst>
      <p:ext uri="{BB962C8B-B14F-4D97-AF65-F5344CB8AC3E}">
        <p14:creationId xmlns:p14="http://schemas.microsoft.com/office/powerpoint/2010/main" val="120169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3AFD-DBCF-0353-A829-E478E8942B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596E4D-DF56-4335-6C65-98060674B1F3}"/>
              </a:ext>
            </a:extLst>
          </p:cNvPr>
          <p:cNvSpPr>
            <a:spLocks noGrp="1"/>
          </p:cNvSpPr>
          <p:nvPr>
            <p:ph type="dt" sz="half" idx="10"/>
          </p:nvPr>
        </p:nvSpPr>
        <p:spPr/>
        <p:txBody>
          <a:bodyPr/>
          <a:lstStyle/>
          <a:p>
            <a:fld id="{965851BE-43CE-4642-8FD0-F05F5BC340DE}" type="datetimeFigureOut">
              <a:rPr lang="en-GB" smtClean="0"/>
              <a:t>01/06/2023</a:t>
            </a:fld>
            <a:endParaRPr lang="en-GB"/>
          </a:p>
        </p:txBody>
      </p:sp>
      <p:sp>
        <p:nvSpPr>
          <p:cNvPr id="4" name="Footer Placeholder 3">
            <a:extLst>
              <a:ext uri="{FF2B5EF4-FFF2-40B4-BE49-F238E27FC236}">
                <a16:creationId xmlns:a16="http://schemas.microsoft.com/office/drawing/2014/main" id="{A24E5B3C-8B3C-1974-5806-246B757007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34583-2E94-2653-79A6-8605B1447778}"/>
              </a:ext>
            </a:extLst>
          </p:cNvPr>
          <p:cNvSpPr>
            <a:spLocks noGrp="1"/>
          </p:cNvSpPr>
          <p:nvPr>
            <p:ph type="sldNum" sz="quarter" idx="12"/>
          </p:nvPr>
        </p:nvSpPr>
        <p:spPr/>
        <p:txBody>
          <a:bodyPr/>
          <a:lstStyle/>
          <a:p>
            <a:fld id="{7CED144C-88CD-44DE-9074-B59A5F863ED2}" type="slidenum">
              <a:rPr lang="en-GB" smtClean="0"/>
              <a:t>‹#›</a:t>
            </a:fld>
            <a:endParaRPr lang="en-GB"/>
          </a:p>
        </p:txBody>
      </p:sp>
    </p:spTree>
    <p:extLst>
      <p:ext uri="{BB962C8B-B14F-4D97-AF65-F5344CB8AC3E}">
        <p14:creationId xmlns:p14="http://schemas.microsoft.com/office/powerpoint/2010/main" val="50894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40520D-AC72-07DE-9CEF-9D198DF5C0F2}"/>
              </a:ext>
            </a:extLst>
          </p:cNvPr>
          <p:cNvSpPr>
            <a:spLocks noGrp="1"/>
          </p:cNvSpPr>
          <p:nvPr>
            <p:ph type="dt" sz="half" idx="10"/>
          </p:nvPr>
        </p:nvSpPr>
        <p:spPr/>
        <p:txBody>
          <a:bodyPr/>
          <a:lstStyle/>
          <a:p>
            <a:fld id="{965851BE-43CE-4642-8FD0-F05F5BC340DE}" type="datetimeFigureOut">
              <a:rPr lang="en-GB" smtClean="0"/>
              <a:t>01/06/2023</a:t>
            </a:fld>
            <a:endParaRPr lang="en-GB"/>
          </a:p>
        </p:txBody>
      </p:sp>
      <p:sp>
        <p:nvSpPr>
          <p:cNvPr id="3" name="Footer Placeholder 2">
            <a:extLst>
              <a:ext uri="{FF2B5EF4-FFF2-40B4-BE49-F238E27FC236}">
                <a16:creationId xmlns:a16="http://schemas.microsoft.com/office/drawing/2014/main" id="{66F16203-5030-1D42-FFFA-19EBE7B80CA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1D76298-9839-A5B0-F5A7-0E44EE1CA954}"/>
              </a:ext>
            </a:extLst>
          </p:cNvPr>
          <p:cNvSpPr>
            <a:spLocks noGrp="1"/>
          </p:cNvSpPr>
          <p:nvPr>
            <p:ph type="sldNum" sz="quarter" idx="12"/>
          </p:nvPr>
        </p:nvSpPr>
        <p:spPr/>
        <p:txBody>
          <a:bodyPr/>
          <a:lstStyle/>
          <a:p>
            <a:fld id="{7CED144C-88CD-44DE-9074-B59A5F863ED2}" type="slidenum">
              <a:rPr lang="en-GB" smtClean="0"/>
              <a:t>‹#›</a:t>
            </a:fld>
            <a:endParaRPr lang="en-GB"/>
          </a:p>
        </p:txBody>
      </p:sp>
    </p:spTree>
    <p:extLst>
      <p:ext uri="{BB962C8B-B14F-4D97-AF65-F5344CB8AC3E}">
        <p14:creationId xmlns:p14="http://schemas.microsoft.com/office/powerpoint/2010/main" val="3260953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DF9DF-A145-B3CE-F560-9EF87E6C9B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3E370A-D0A3-E993-8B42-04B32098D5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36857C-5A92-41DA-7DA0-15C3672270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88D4C1-ADE1-66D7-BC5B-D27A1EE945F1}"/>
              </a:ext>
            </a:extLst>
          </p:cNvPr>
          <p:cNvSpPr>
            <a:spLocks noGrp="1"/>
          </p:cNvSpPr>
          <p:nvPr>
            <p:ph type="dt" sz="half" idx="10"/>
          </p:nvPr>
        </p:nvSpPr>
        <p:spPr/>
        <p:txBody>
          <a:bodyPr/>
          <a:lstStyle/>
          <a:p>
            <a:fld id="{965851BE-43CE-4642-8FD0-F05F5BC340DE}" type="datetimeFigureOut">
              <a:rPr lang="en-GB" smtClean="0"/>
              <a:t>01/06/2023</a:t>
            </a:fld>
            <a:endParaRPr lang="en-GB"/>
          </a:p>
        </p:txBody>
      </p:sp>
      <p:sp>
        <p:nvSpPr>
          <p:cNvPr id="6" name="Footer Placeholder 5">
            <a:extLst>
              <a:ext uri="{FF2B5EF4-FFF2-40B4-BE49-F238E27FC236}">
                <a16:creationId xmlns:a16="http://schemas.microsoft.com/office/drawing/2014/main" id="{09A0B718-B1CC-57DF-F38C-FB2F72373D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457854-F462-4296-3BB0-D9EB12B2B185}"/>
              </a:ext>
            </a:extLst>
          </p:cNvPr>
          <p:cNvSpPr>
            <a:spLocks noGrp="1"/>
          </p:cNvSpPr>
          <p:nvPr>
            <p:ph type="sldNum" sz="quarter" idx="12"/>
          </p:nvPr>
        </p:nvSpPr>
        <p:spPr/>
        <p:txBody>
          <a:bodyPr/>
          <a:lstStyle/>
          <a:p>
            <a:fld id="{7CED144C-88CD-44DE-9074-B59A5F863ED2}" type="slidenum">
              <a:rPr lang="en-GB" smtClean="0"/>
              <a:t>‹#›</a:t>
            </a:fld>
            <a:endParaRPr lang="en-GB"/>
          </a:p>
        </p:txBody>
      </p:sp>
    </p:spTree>
    <p:extLst>
      <p:ext uri="{BB962C8B-B14F-4D97-AF65-F5344CB8AC3E}">
        <p14:creationId xmlns:p14="http://schemas.microsoft.com/office/powerpoint/2010/main" val="422658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C8643-3C6E-D72F-A5D6-B7CEF0765A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E2B9D9-E846-52BF-AA54-1916EDE0D8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7330F15-A483-780C-9B9A-44432B35C1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68FFD1-2BBE-F3B9-8583-EA83F857FFA7}"/>
              </a:ext>
            </a:extLst>
          </p:cNvPr>
          <p:cNvSpPr>
            <a:spLocks noGrp="1"/>
          </p:cNvSpPr>
          <p:nvPr>
            <p:ph type="dt" sz="half" idx="10"/>
          </p:nvPr>
        </p:nvSpPr>
        <p:spPr/>
        <p:txBody>
          <a:bodyPr/>
          <a:lstStyle/>
          <a:p>
            <a:fld id="{965851BE-43CE-4642-8FD0-F05F5BC340DE}" type="datetimeFigureOut">
              <a:rPr lang="en-GB" smtClean="0"/>
              <a:t>01/06/2023</a:t>
            </a:fld>
            <a:endParaRPr lang="en-GB"/>
          </a:p>
        </p:txBody>
      </p:sp>
      <p:sp>
        <p:nvSpPr>
          <p:cNvPr id="6" name="Footer Placeholder 5">
            <a:extLst>
              <a:ext uri="{FF2B5EF4-FFF2-40B4-BE49-F238E27FC236}">
                <a16:creationId xmlns:a16="http://schemas.microsoft.com/office/drawing/2014/main" id="{FE7E7323-364D-7E9F-1DB8-A35B145F02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C76BAD-4E63-BF3E-993C-785CC39A9580}"/>
              </a:ext>
            </a:extLst>
          </p:cNvPr>
          <p:cNvSpPr>
            <a:spLocks noGrp="1"/>
          </p:cNvSpPr>
          <p:nvPr>
            <p:ph type="sldNum" sz="quarter" idx="12"/>
          </p:nvPr>
        </p:nvSpPr>
        <p:spPr/>
        <p:txBody>
          <a:bodyPr/>
          <a:lstStyle/>
          <a:p>
            <a:fld id="{7CED144C-88CD-44DE-9074-B59A5F863ED2}" type="slidenum">
              <a:rPr lang="en-GB" smtClean="0"/>
              <a:t>‹#›</a:t>
            </a:fld>
            <a:endParaRPr lang="en-GB"/>
          </a:p>
        </p:txBody>
      </p:sp>
    </p:spTree>
    <p:extLst>
      <p:ext uri="{BB962C8B-B14F-4D97-AF65-F5344CB8AC3E}">
        <p14:creationId xmlns:p14="http://schemas.microsoft.com/office/powerpoint/2010/main" val="3634665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51AC5D-4C60-EA96-9798-61D7ABB9DA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C08B88-CFFF-FB25-38B7-225B95E2A6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18E2B2-F738-3385-4059-47B3442624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851BE-43CE-4642-8FD0-F05F5BC340DE}" type="datetimeFigureOut">
              <a:rPr lang="en-GB" smtClean="0"/>
              <a:t>01/06/2023</a:t>
            </a:fld>
            <a:endParaRPr lang="en-GB"/>
          </a:p>
        </p:txBody>
      </p:sp>
      <p:sp>
        <p:nvSpPr>
          <p:cNvPr id="5" name="Footer Placeholder 4">
            <a:extLst>
              <a:ext uri="{FF2B5EF4-FFF2-40B4-BE49-F238E27FC236}">
                <a16:creationId xmlns:a16="http://schemas.microsoft.com/office/drawing/2014/main" id="{D1A545C9-69E8-5E09-940F-EC625E2F65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8F5960A-1968-D912-3DB4-1D7E86EB8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D144C-88CD-44DE-9074-B59A5F863ED2}" type="slidenum">
              <a:rPr lang="en-GB" smtClean="0"/>
              <a:t>‹#›</a:t>
            </a:fld>
            <a:endParaRPr lang="en-GB"/>
          </a:p>
        </p:txBody>
      </p:sp>
    </p:spTree>
    <p:extLst>
      <p:ext uri="{BB962C8B-B14F-4D97-AF65-F5344CB8AC3E}">
        <p14:creationId xmlns:p14="http://schemas.microsoft.com/office/powerpoint/2010/main" val="19837332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6/1/2023</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045947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44CC7B-64D3-CC78-65C8-D4844DE1FC9E}"/>
              </a:ext>
            </a:extLst>
          </p:cNvPr>
          <p:cNvSpPr>
            <a:spLocks noGrp="1"/>
          </p:cNvSpPr>
          <p:nvPr>
            <p:ph type="title"/>
          </p:nvPr>
        </p:nvSpPr>
        <p:spPr>
          <a:xfrm>
            <a:off x="838200" y="315430"/>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C18C7D-E756-42F9-6109-06FF6F324D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3C7F82C-D0C3-B5E9-9AC0-3037DF57EC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56A12-BA24-40C6-8DF9-77C719DC90F6}" type="datetimeFigureOut">
              <a:rPr lang="en-GB" smtClean="0"/>
              <a:t>01/06/2023</a:t>
            </a:fld>
            <a:endParaRPr lang="en-GB"/>
          </a:p>
        </p:txBody>
      </p:sp>
      <p:sp>
        <p:nvSpPr>
          <p:cNvPr id="5" name="Footer Placeholder 4">
            <a:extLst>
              <a:ext uri="{FF2B5EF4-FFF2-40B4-BE49-F238E27FC236}">
                <a16:creationId xmlns:a16="http://schemas.microsoft.com/office/drawing/2014/main" id="{6C8B02B6-CCDA-CF05-56C5-222838A43E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9A8EDD-9362-587A-08DC-B7D0259438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3AB244-5BF7-464C-9D0E-747C3A32E367}" type="slidenum">
              <a:rPr lang="en-GB" smtClean="0"/>
              <a:t>‹#›</a:t>
            </a:fld>
            <a:endParaRPr lang="en-GB"/>
          </a:p>
        </p:txBody>
      </p:sp>
    </p:spTree>
    <p:extLst>
      <p:ext uri="{BB962C8B-B14F-4D97-AF65-F5344CB8AC3E}">
        <p14:creationId xmlns:p14="http://schemas.microsoft.com/office/powerpoint/2010/main" val="40695986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nytimes.com/2018/05/20/nyregion/k2-drug-overdose-brooklyn.htm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toryblocks.com/video/stock/group-of-doctors-with-laptop-meeting-at-hospital-gdwjk4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yalibnan.com/2020/05/05/coronavirus-update-global-death-toll-tops-251000-china-reports-1-new-cas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psychiatryadvisor.com/home/schizophrenia-advisor/comparing-outcomes-of-adjunctive-medications-in-patients-with-schizophrenia/"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crismontario.ca/research-projects/opioid-treatment-guidelines" TargetMode="External"/><Relationship Id="rId2" Type="http://schemas.openxmlformats.org/officeDocument/2006/relationships/hyperlink" Target="http://www.metaphi.ca/" TargetMode="Externa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www.canada.ca/en/health-canada/services/health-concerns/controlled-substances-precursor-chemicals/exemptions/methadone-program.html" TargetMode="External"/><Relationship Id="rId4" Type="http://schemas.openxmlformats.org/officeDocument/2006/relationships/hyperlink" Target="http://www.cmaj.ca/content/190/9/E247"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regensl@mcmaster.ca" TargetMode="External"/><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2" name="Group 471">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73" name="Straight Connector 472">
              <a:extLst>
                <a:ext uri="{FF2B5EF4-FFF2-40B4-BE49-F238E27FC236}">
                  <a16:creationId xmlns:a16="http://schemas.microsoft.com/office/drawing/2014/main" id="{5F28962D-50BA-43F8-8863-28ECE711D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780F5939-D4E0-46FD-9A5A-5D648E3810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8633D331-78CB-40A1-B167-8185EC5D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C512E4B1-E78E-49E7-AA36-374CC1B084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A7D46340-CBFC-490F-B44E-7AA8FBF58B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3575C26C-3EBD-4AA9-BA4D-2561E295D6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235DB6BE-E065-4559-BF5C-36B56B3790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3DA54272-CD9D-4F68-BBAB-4F0C0C3E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A002CE8F-9256-4F2C-B474-588737171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59C9DE9F-4252-401D-913E-B74C9E326F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8FE4E69B-534F-4A80-9E1C-798BEE1B07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27564E1C-009C-4832-AE8D-E98286693F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4305DF1C-5801-43F2-A8B9-535136941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806E71C8-0783-4E17-9B34-F51231DD29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FD908F17-2A89-4B0A-A2EA-692390969F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FBE22751-380F-44F9-BEED-0A553CF87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77B27910-846F-4E4E-B588-F5B2E026FE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E6E0501E-134E-46D7-984F-3A382B0BB2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90A83974-CBD7-4A69-9D84-2D3BBDE02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A503E931-00D4-4B0C-BC69-49FE5C7665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97732A30-BE2F-4D71-BC37-60F7B44591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0C8EB840-DE7D-4E67-989C-F4D8F50E15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F05D2CC2-53CC-487E-A72E-42B1E9B184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03A12D6B-1D60-4F26-8FB9-74AD5B070B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41895D00-2D63-443C-95A8-5EB6E5EEC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6AC50652-2A56-4382-95D0-971644EE0F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DA50A374-8880-482D-B54F-F74E0D7BE1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C66364D8-CCC7-4AAF-94BC-766EC160D9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4A0DC409-26E2-4453-89FD-745EA849BE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239ED039-D66C-4A5E-AA35-E7A5FA2E64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C72C13DC-161E-49CF-96B5-5383AA052A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05" name="Right Triangle 504">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7" name="Rectangle 506">
            <a:extLst>
              <a:ext uri="{FF2B5EF4-FFF2-40B4-BE49-F238E27FC236}">
                <a16:creationId xmlns:a16="http://schemas.microsoft.com/office/drawing/2014/main" id="{107134A1-6E23-4417-8A0E-6B7013EE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9" name="Group 508">
            <a:extLst>
              <a:ext uri="{FF2B5EF4-FFF2-40B4-BE49-F238E27FC236}">
                <a16:creationId xmlns:a16="http://schemas.microsoft.com/office/drawing/2014/main" id="{48A25454-0DC9-46B6-B384-D91E12BADD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0" name="Straight Connector 509">
              <a:extLst>
                <a:ext uri="{FF2B5EF4-FFF2-40B4-BE49-F238E27FC236}">
                  <a16:creationId xmlns:a16="http://schemas.microsoft.com/office/drawing/2014/main" id="{4F414637-7E01-4526-8150-3CD7567A7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D50218B2-D57E-446B-989C-1762F2F29A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C699E4D3-348D-4104-9BEB-8DEDBB2471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1BC8F865-086C-4425-BE52-3809C31218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C90F2888-14CA-416E-8FEC-95DE5491CF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81C00D1C-7471-42E1-9EFD-B98A7833BC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1282C300-D058-460C-9163-5591008757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E3344294-474A-4890-A2FF-4BCA2D9C03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04666E3F-61F1-4C4A-9039-B5595C1E3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9F2DE1DA-0012-4917-955B-64079390C1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69" name="Straight Connector 391">
              <a:extLst>
                <a:ext uri="{FF2B5EF4-FFF2-40B4-BE49-F238E27FC236}">
                  <a16:creationId xmlns:a16="http://schemas.microsoft.com/office/drawing/2014/main" id="{1CDA7450-77F1-4AA0-B4E8-AAF677E682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B3E4AECA-460E-4B7B-8F4D-81144A1532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E14A404F-84D0-4665-9006-25D2977B36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17C8B78C-183B-4E78-8C61-4A5E69ABD2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88B739F6-7B26-4C60-97BB-589CDD78BC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875D0C90-6AF4-4D07-83BD-AFFB6932F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EF428431-B9C8-4C3B-813D-0E699E07CF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1425A4C9-444C-465B-9A62-D2C3397C61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FE3FFD67-A463-42E0-A7EB-8592FB78A01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D445C4B0-FF3F-41BC-8B4A-3941687E8A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F8FF16FB-F344-403A-BD66-3BFFAEC8D9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a16="http://schemas.microsoft.com/office/drawing/2014/main" id="{D274B9A6-4845-4552-8A5E-293C01D592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BB17A3E2-0561-4C5B-897B-B57DE7CEB9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EAD6CFA0-2BC8-4D6B-834C-FED765DB5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8DAB0D9F-0B59-4CC4-8691-093234E462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5E3A5D38-D8B2-4BA5-8182-0F4F18CC53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CEF29FE6-30F8-41BA-95AF-F7AB418469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DDCE1658-0A2F-4B34-B153-0173D1E759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2" name="Straight Connector 521">
              <a:extLst>
                <a:ext uri="{FF2B5EF4-FFF2-40B4-BE49-F238E27FC236}">
                  <a16:creationId xmlns:a16="http://schemas.microsoft.com/office/drawing/2014/main" id="{3EDDFEB6-C41E-4F92-B21F-15FE0CDB6E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3" name="Straight Connector 522">
              <a:extLst>
                <a:ext uri="{FF2B5EF4-FFF2-40B4-BE49-F238E27FC236}">
                  <a16:creationId xmlns:a16="http://schemas.microsoft.com/office/drawing/2014/main" id="{D32C260E-1203-483F-ADA6-D36C101C0F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4" name="Straight Connector 523">
              <a:extLst>
                <a:ext uri="{FF2B5EF4-FFF2-40B4-BE49-F238E27FC236}">
                  <a16:creationId xmlns:a16="http://schemas.microsoft.com/office/drawing/2014/main" id="{0696FB77-0CE6-4C13-B9FB-1518F19209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26" name="Flowchart: Document 525">
            <a:extLst>
              <a:ext uri="{FF2B5EF4-FFF2-40B4-BE49-F238E27FC236}">
                <a16:creationId xmlns:a16="http://schemas.microsoft.com/office/drawing/2014/main" id="{485F3864-E416-439F-893D-ADD4B8E84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491298"/>
          </a:xfrm>
          <a:prstGeom prst="flowChartDocumen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49B8F8E-9E53-5F16-072D-0A8957613537}"/>
              </a:ext>
            </a:extLst>
          </p:cNvPr>
          <p:cNvPicPr>
            <a:picLocks noChangeAspect="1"/>
          </p:cNvPicPr>
          <p:nvPr/>
        </p:nvPicPr>
        <p:blipFill rotWithShape="1">
          <a:blip r:embed="rId2">
            <a:alphaModFix amt="60000"/>
          </a:blip>
          <a:srcRect t="9469" r="-1" b="37819"/>
          <a:stretch/>
        </p:blipFill>
        <p:spPr>
          <a:xfrm>
            <a:off x="-6331" y="-35450"/>
            <a:ext cx="12188952" cy="6424896"/>
          </a:xfrm>
          <a:custGeom>
            <a:avLst/>
            <a:gdLst/>
            <a:ahLst/>
            <a:cxnLst/>
            <a:rect l="l" t="t" r="r" b="b"/>
            <a:pathLst>
              <a:path w="12205236" h="6424896">
                <a:moveTo>
                  <a:pt x="0" y="0"/>
                </a:moveTo>
                <a:lnTo>
                  <a:pt x="12205236" y="0"/>
                </a:lnTo>
                <a:lnTo>
                  <a:pt x="12205236" y="5218929"/>
                </a:lnTo>
                <a:cubicBezTo>
                  <a:pt x="6290213" y="5218929"/>
                  <a:pt x="6105369" y="7085096"/>
                  <a:pt x="548482" y="6174545"/>
                </a:cubicBezTo>
                <a:lnTo>
                  <a:pt x="0" y="6078725"/>
                </a:lnTo>
                <a:close/>
              </a:path>
            </a:pathLst>
          </a:custGeom>
        </p:spPr>
      </p:pic>
      <p:sp>
        <p:nvSpPr>
          <p:cNvPr id="2" name="Title 1">
            <a:extLst>
              <a:ext uri="{FF2B5EF4-FFF2-40B4-BE49-F238E27FC236}">
                <a16:creationId xmlns:a16="http://schemas.microsoft.com/office/drawing/2014/main" id="{A9EAD40D-5AE6-1890-2387-AEAD9DD2AC98}"/>
              </a:ext>
            </a:extLst>
          </p:cNvPr>
          <p:cNvSpPr>
            <a:spLocks noGrp="1"/>
          </p:cNvSpPr>
          <p:nvPr>
            <p:ph type="ctrTitle"/>
          </p:nvPr>
        </p:nvSpPr>
        <p:spPr>
          <a:xfrm>
            <a:off x="691079" y="725951"/>
            <a:ext cx="5897115" cy="4338044"/>
          </a:xfrm>
        </p:spPr>
        <p:txBody>
          <a:bodyPr vert="horz" lIns="91440" tIns="45720" rIns="91440" bIns="45720" rtlCol="0" anchor="t">
            <a:normAutofit fontScale="90000"/>
          </a:bodyPr>
          <a:lstStyle/>
          <a:p>
            <a:r>
              <a:rPr lang="en-US" sz="4400" u="sng" dirty="0">
                <a:solidFill>
                  <a:srgbClr val="FFFFFF"/>
                </a:solidFill>
              </a:rPr>
              <a:t>40 years of Methadone Regulation</a:t>
            </a:r>
            <a:r>
              <a:rPr lang="en-US" sz="4400" dirty="0">
                <a:solidFill>
                  <a:srgbClr val="FFFFFF"/>
                </a:solidFill>
              </a:rPr>
              <a:t>: </a:t>
            </a:r>
            <a:br>
              <a:rPr lang="en-US" sz="4400" dirty="0">
                <a:solidFill>
                  <a:srgbClr val="FFFFFF"/>
                </a:solidFill>
              </a:rPr>
            </a:br>
            <a:br>
              <a:rPr lang="en-US" sz="4400" dirty="0">
                <a:solidFill>
                  <a:srgbClr val="FFFFFF"/>
                </a:solidFill>
              </a:rPr>
            </a:br>
            <a:r>
              <a:rPr lang="en-US" sz="4400" b="1" dirty="0">
                <a:solidFill>
                  <a:srgbClr val="FFFFFF"/>
                </a:solidFill>
              </a:rPr>
              <a:t>Impacts on access to opioid agonist treatment (OAT) in Ontario, Canada </a:t>
            </a:r>
          </a:p>
        </p:txBody>
      </p:sp>
      <p:sp>
        <p:nvSpPr>
          <p:cNvPr id="3" name="Subtitle 2">
            <a:extLst>
              <a:ext uri="{FF2B5EF4-FFF2-40B4-BE49-F238E27FC236}">
                <a16:creationId xmlns:a16="http://schemas.microsoft.com/office/drawing/2014/main" id="{94AFB9E0-5898-DC76-783B-39E513B81DE1}"/>
              </a:ext>
            </a:extLst>
          </p:cNvPr>
          <p:cNvSpPr>
            <a:spLocks noGrp="1"/>
          </p:cNvSpPr>
          <p:nvPr>
            <p:ph type="subTitle" idx="1"/>
          </p:nvPr>
        </p:nvSpPr>
        <p:spPr>
          <a:xfrm>
            <a:off x="7086743" y="720948"/>
            <a:ext cx="4421032" cy="4343047"/>
          </a:xfrm>
        </p:spPr>
        <p:txBody>
          <a:bodyPr vert="horz" lIns="91440" tIns="45720" rIns="91440" bIns="45720" rtlCol="0" anchor="t">
            <a:normAutofit/>
          </a:bodyPr>
          <a:lstStyle/>
          <a:p>
            <a:pPr indent="-228600">
              <a:buFont typeface="Wingdings" panose="05000000000000000000" pitchFamily="2" charset="2"/>
              <a:buChar char="§"/>
            </a:pPr>
            <a:r>
              <a:rPr lang="en-US" dirty="0">
                <a:solidFill>
                  <a:srgbClr val="FFFFFF"/>
                </a:solidFill>
              </a:rPr>
              <a:t>Mel Kahan MD</a:t>
            </a:r>
          </a:p>
          <a:p>
            <a:pPr indent="-228600">
              <a:buFont typeface="Wingdings" panose="05000000000000000000" pitchFamily="2" charset="2"/>
              <a:buChar char="§"/>
            </a:pPr>
            <a:r>
              <a:rPr lang="en-US" dirty="0">
                <a:solidFill>
                  <a:srgbClr val="FFFFFF"/>
                </a:solidFill>
              </a:rPr>
              <a:t>Lori Regenstreif MD</a:t>
            </a:r>
          </a:p>
          <a:p>
            <a:pPr indent="-228600">
              <a:buFont typeface="Wingdings" panose="05000000000000000000" pitchFamily="2" charset="2"/>
              <a:buChar char="§"/>
            </a:pPr>
            <a:r>
              <a:rPr lang="en-US" dirty="0">
                <a:solidFill>
                  <a:srgbClr val="FFFFFF"/>
                </a:solidFill>
              </a:rPr>
              <a:t>Andrew McLeod</a:t>
            </a:r>
          </a:p>
          <a:p>
            <a:pPr indent="-228600">
              <a:buFont typeface="Wingdings" panose="05000000000000000000" pitchFamily="2" charset="2"/>
              <a:buChar char="§"/>
            </a:pPr>
            <a:endParaRPr lang="en-US" dirty="0">
              <a:solidFill>
                <a:srgbClr val="FFFFFF"/>
              </a:solidFill>
            </a:endParaRPr>
          </a:p>
          <a:p>
            <a:pPr marL="342900" indent="-342900">
              <a:buFont typeface="Arial" panose="020B0604020202020204" pitchFamily="34" charset="0"/>
              <a:buChar char="•"/>
            </a:pPr>
            <a:r>
              <a:rPr lang="en-US" dirty="0">
                <a:solidFill>
                  <a:srgbClr val="FFFFFF"/>
                </a:solidFill>
              </a:rPr>
              <a:t>New York Academy of Addiction Medicine </a:t>
            </a:r>
          </a:p>
          <a:p>
            <a:pPr marL="342900" indent="-342900">
              <a:buFont typeface="Arial" panose="020B0604020202020204" pitchFamily="34" charset="0"/>
              <a:buChar char="•"/>
            </a:pPr>
            <a:r>
              <a:rPr lang="en-US" dirty="0">
                <a:solidFill>
                  <a:srgbClr val="FFFFFF"/>
                </a:solidFill>
              </a:rPr>
              <a:t>May 31, 2023</a:t>
            </a:r>
          </a:p>
        </p:txBody>
      </p:sp>
    </p:spTree>
    <p:extLst>
      <p:ext uri="{BB962C8B-B14F-4D97-AF65-F5344CB8AC3E}">
        <p14:creationId xmlns:p14="http://schemas.microsoft.com/office/powerpoint/2010/main" val="109603325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05B5-4DBA-6108-8F0E-ECFE5E6ACC52}"/>
              </a:ext>
            </a:extLst>
          </p:cNvPr>
          <p:cNvSpPr>
            <a:spLocks noGrp="1"/>
          </p:cNvSpPr>
          <p:nvPr>
            <p:ph type="title"/>
          </p:nvPr>
        </p:nvSpPr>
        <p:spPr>
          <a:xfrm>
            <a:off x="572493" y="238539"/>
            <a:ext cx="11018520" cy="1434415"/>
          </a:xfrm>
        </p:spPr>
        <p:txBody>
          <a:bodyPr anchor="b">
            <a:normAutofit/>
          </a:bodyPr>
          <a:lstStyle/>
          <a:p>
            <a:r>
              <a:rPr lang="en-CA" sz="5400" dirty="0"/>
              <a:t>Ontario 1980 – 2015 </a:t>
            </a:r>
            <a:r>
              <a:rPr lang="en-CA" sz="3200" dirty="0"/>
              <a:t> </a:t>
            </a:r>
          </a:p>
        </p:txBody>
      </p:sp>
      <p:sp>
        <p:nvSpPr>
          <p:cNvPr id="3" name="Content Placeholder 2">
            <a:extLst>
              <a:ext uri="{FF2B5EF4-FFF2-40B4-BE49-F238E27FC236}">
                <a16:creationId xmlns:a16="http://schemas.microsoft.com/office/drawing/2014/main" id="{5B12FEE2-D0B1-B093-99F1-83FAF83C7761}"/>
              </a:ext>
            </a:extLst>
          </p:cNvPr>
          <p:cNvSpPr>
            <a:spLocks noGrp="1"/>
          </p:cNvSpPr>
          <p:nvPr>
            <p:ph idx="1"/>
          </p:nvPr>
        </p:nvSpPr>
        <p:spPr>
          <a:xfrm>
            <a:off x="572493" y="2071316"/>
            <a:ext cx="6713552" cy="4119172"/>
          </a:xfrm>
        </p:spPr>
        <p:txBody>
          <a:bodyPr anchor="t">
            <a:normAutofit/>
          </a:bodyPr>
          <a:lstStyle/>
          <a:p>
            <a:r>
              <a:rPr lang="en-CA" sz="2200"/>
              <a:t>CPSO conducted yearly audits on all prescribers</a:t>
            </a:r>
          </a:p>
          <a:p>
            <a:r>
              <a:rPr lang="en-CA" sz="2200"/>
              <a:t>Physicians who were non-compliant were re-audited in six months</a:t>
            </a:r>
          </a:p>
          <a:p>
            <a:r>
              <a:rPr lang="en-CA" sz="2200"/>
              <a:t>In some cases the exemption to prescribe methadone was revoked</a:t>
            </a:r>
          </a:p>
          <a:p>
            <a:r>
              <a:rPr lang="en-CA" sz="2200"/>
              <a:t>Examples of non-compliance:</a:t>
            </a:r>
          </a:p>
          <a:p>
            <a:pPr lvl="1"/>
            <a:r>
              <a:rPr lang="en-CA" sz="2200"/>
              <a:t>Giving take-home doses before two months of daily dosing</a:t>
            </a:r>
          </a:p>
          <a:p>
            <a:pPr lvl="1"/>
            <a:r>
              <a:rPr lang="en-CA" sz="2200"/>
              <a:t>Not collecting/following weekly urine drug screens</a:t>
            </a:r>
          </a:p>
          <a:p>
            <a:pPr lvl="1"/>
            <a:r>
              <a:rPr lang="en-CA" sz="2200"/>
              <a:t>Prescribing benzodiazepines in addition to methadone </a:t>
            </a:r>
          </a:p>
        </p:txBody>
      </p:sp>
      <p:pic>
        <p:nvPicPr>
          <p:cNvPr id="18" name="Picture 4" descr="Desk with stethoscope and computer keyboard">
            <a:extLst>
              <a:ext uri="{FF2B5EF4-FFF2-40B4-BE49-F238E27FC236}">
                <a16:creationId xmlns:a16="http://schemas.microsoft.com/office/drawing/2014/main" id="{12CE72CC-592B-D8CD-755A-DE4AC840E391}"/>
              </a:ext>
            </a:extLst>
          </p:cNvPr>
          <p:cNvPicPr>
            <a:picLocks noChangeAspect="1"/>
          </p:cNvPicPr>
          <p:nvPr/>
        </p:nvPicPr>
        <p:blipFill rotWithShape="1">
          <a:blip r:embed="rId2"/>
          <a:srcRect l="35782" r="2" b="2"/>
          <a:stretch/>
        </p:blipFill>
        <p:spPr>
          <a:xfrm>
            <a:off x="7675658" y="2093976"/>
            <a:ext cx="3941064" cy="4096512"/>
          </a:xfrm>
          <a:prstGeom prst="rect">
            <a:avLst/>
          </a:prstGeom>
        </p:spPr>
      </p:pic>
    </p:spTree>
    <p:extLst>
      <p:ext uri="{BB962C8B-B14F-4D97-AF65-F5344CB8AC3E}">
        <p14:creationId xmlns:p14="http://schemas.microsoft.com/office/powerpoint/2010/main" val="966669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8CAB4-E2CF-F763-63D0-17F8EDC13733}"/>
              </a:ext>
            </a:extLst>
          </p:cNvPr>
          <p:cNvSpPr>
            <a:spLocks noGrp="1"/>
          </p:cNvSpPr>
          <p:nvPr>
            <p:ph type="title"/>
          </p:nvPr>
        </p:nvSpPr>
        <p:spPr>
          <a:xfrm>
            <a:off x="5297762" y="329184"/>
            <a:ext cx="6251110" cy="1783080"/>
          </a:xfrm>
        </p:spPr>
        <p:txBody>
          <a:bodyPr anchor="b">
            <a:normAutofit/>
          </a:bodyPr>
          <a:lstStyle/>
          <a:p>
            <a:r>
              <a:rPr lang="en-CA" sz="5400" dirty="0"/>
              <a:t>Benefits of the regulatory program</a:t>
            </a:r>
          </a:p>
        </p:txBody>
      </p:sp>
      <p:sp>
        <p:nvSpPr>
          <p:cNvPr id="3" name="Content Placeholder 2">
            <a:extLst>
              <a:ext uri="{FF2B5EF4-FFF2-40B4-BE49-F238E27FC236}">
                <a16:creationId xmlns:a16="http://schemas.microsoft.com/office/drawing/2014/main" id="{5CBA4419-031A-4140-D7B6-A4BD3C432FEA}"/>
              </a:ext>
            </a:extLst>
          </p:cNvPr>
          <p:cNvSpPr>
            <a:spLocks noGrp="1"/>
          </p:cNvSpPr>
          <p:nvPr>
            <p:ph idx="1"/>
          </p:nvPr>
        </p:nvSpPr>
        <p:spPr>
          <a:xfrm>
            <a:off x="5297762" y="2706624"/>
            <a:ext cx="6251110" cy="3483864"/>
          </a:xfrm>
        </p:spPr>
        <p:txBody>
          <a:bodyPr>
            <a:normAutofit/>
          </a:bodyPr>
          <a:lstStyle/>
          <a:p>
            <a:r>
              <a:rPr lang="en-CA" sz="2200" dirty="0"/>
              <a:t>Close to 100% compliance with titration schedule</a:t>
            </a:r>
          </a:p>
          <a:p>
            <a:r>
              <a:rPr lang="en-CA" sz="2200" dirty="0"/>
              <a:t>Iatrogenic overdose became rare</a:t>
            </a:r>
          </a:p>
          <a:p>
            <a:r>
              <a:rPr lang="en-CA" sz="2200" dirty="0"/>
              <a:t>Take-home dose regulations may have reduced overdose deaths due to diverted methadone</a:t>
            </a:r>
          </a:p>
          <a:p>
            <a:r>
              <a:rPr lang="en-CA" sz="2200" dirty="0"/>
              <a:t>Consistency in prescribing across practices</a:t>
            </a:r>
          </a:p>
        </p:txBody>
      </p:sp>
      <p:pic>
        <p:nvPicPr>
          <p:cNvPr id="5" name="Picture 4" descr="Desk with stethoscope and computer keyboard">
            <a:extLst>
              <a:ext uri="{FF2B5EF4-FFF2-40B4-BE49-F238E27FC236}">
                <a16:creationId xmlns:a16="http://schemas.microsoft.com/office/drawing/2014/main" id="{4D61FD7B-4959-4D3F-2882-4B0A7BB84B43}"/>
              </a:ext>
            </a:extLst>
          </p:cNvPr>
          <p:cNvPicPr>
            <a:picLocks noChangeAspect="1"/>
          </p:cNvPicPr>
          <p:nvPr/>
        </p:nvPicPr>
        <p:blipFill rotWithShape="1">
          <a:blip r:embed="rId2"/>
          <a:srcRect l="5467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152269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9773-1EF1-4386-3220-F19ECF4A6CC1}"/>
              </a:ext>
            </a:extLst>
          </p:cNvPr>
          <p:cNvSpPr>
            <a:spLocks noGrp="1"/>
          </p:cNvSpPr>
          <p:nvPr>
            <p:ph type="title"/>
          </p:nvPr>
        </p:nvSpPr>
        <p:spPr>
          <a:xfrm>
            <a:off x="572493" y="238539"/>
            <a:ext cx="11018520" cy="1434415"/>
          </a:xfrm>
        </p:spPr>
        <p:txBody>
          <a:bodyPr anchor="b">
            <a:normAutofit/>
          </a:bodyPr>
          <a:lstStyle/>
          <a:p>
            <a:r>
              <a:rPr lang="en-CA" sz="5400" dirty="0"/>
              <a:t>Unintended consequences </a:t>
            </a:r>
            <a:endParaRPr lang="en-CA" sz="3200" dirty="0"/>
          </a:p>
        </p:txBody>
      </p:sp>
      <p:sp>
        <p:nvSpPr>
          <p:cNvPr id="3" name="Content Placeholder 2">
            <a:extLst>
              <a:ext uri="{FF2B5EF4-FFF2-40B4-BE49-F238E27FC236}">
                <a16:creationId xmlns:a16="http://schemas.microsoft.com/office/drawing/2014/main" id="{A62118FC-34B3-1B90-8DA3-C38D1ECCDBBD}"/>
              </a:ext>
            </a:extLst>
          </p:cNvPr>
          <p:cNvSpPr>
            <a:spLocks noGrp="1"/>
          </p:cNvSpPr>
          <p:nvPr>
            <p:ph idx="1"/>
          </p:nvPr>
        </p:nvSpPr>
        <p:spPr>
          <a:xfrm>
            <a:off x="572493" y="2071316"/>
            <a:ext cx="6713552" cy="4119172"/>
          </a:xfrm>
        </p:spPr>
        <p:txBody>
          <a:bodyPr anchor="t">
            <a:normAutofit/>
          </a:bodyPr>
          <a:lstStyle/>
          <a:p>
            <a:r>
              <a:rPr lang="en-CA" sz="2200" dirty="0"/>
              <a:t>The provincial drug plan (OHIP) paid physicians for each office visit and each urine drug screen</a:t>
            </a:r>
          </a:p>
          <a:p>
            <a:r>
              <a:rPr lang="en-CA" sz="2200" dirty="0"/>
              <a:t>Physician entrepreneurs stepped in and built chains of methadone clinics designed to generate OHIP revenue using a tight business model</a:t>
            </a:r>
          </a:p>
          <a:p>
            <a:r>
              <a:rPr lang="en-CA" sz="2200" dirty="0"/>
              <a:t>Patients were required to see the physician and leave a urine sample one to two times per week, regardless of the clinical need, on an ongoing basis</a:t>
            </a:r>
          </a:p>
        </p:txBody>
      </p:sp>
      <p:pic>
        <p:nvPicPr>
          <p:cNvPr id="4" name="Picture 3" descr="Graph on document with pen">
            <a:extLst>
              <a:ext uri="{FF2B5EF4-FFF2-40B4-BE49-F238E27FC236}">
                <a16:creationId xmlns:a16="http://schemas.microsoft.com/office/drawing/2014/main" id="{D606482E-526D-C6E7-90CE-55CA7AD77694}"/>
              </a:ext>
            </a:extLst>
          </p:cNvPr>
          <p:cNvPicPr>
            <a:picLocks noChangeAspect="1"/>
          </p:cNvPicPr>
          <p:nvPr/>
        </p:nvPicPr>
        <p:blipFill rotWithShape="1">
          <a:blip r:embed="rId2"/>
          <a:srcRect l="24668" r="11116" b="2"/>
          <a:stretch/>
        </p:blipFill>
        <p:spPr>
          <a:xfrm>
            <a:off x="7675658" y="2093976"/>
            <a:ext cx="3941064" cy="4096512"/>
          </a:xfrm>
          <a:prstGeom prst="rect">
            <a:avLst/>
          </a:prstGeom>
        </p:spPr>
      </p:pic>
    </p:spTree>
    <p:extLst>
      <p:ext uri="{BB962C8B-B14F-4D97-AF65-F5344CB8AC3E}">
        <p14:creationId xmlns:p14="http://schemas.microsoft.com/office/powerpoint/2010/main" val="2468464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601E1-77F6-F229-B9D4-1581770D90AE}"/>
              </a:ext>
            </a:extLst>
          </p:cNvPr>
          <p:cNvSpPr>
            <a:spLocks noGrp="1"/>
          </p:cNvSpPr>
          <p:nvPr>
            <p:ph type="title"/>
          </p:nvPr>
        </p:nvSpPr>
        <p:spPr>
          <a:xfrm>
            <a:off x="5297762" y="329184"/>
            <a:ext cx="6251110" cy="1783080"/>
          </a:xfrm>
        </p:spPr>
        <p:txBody>
          <a:bodyPr anchor="b">
            <a:normAutofit/>
          </a:bodyPr>
          <a:lstStyle/>
          <a:p>
            <a:r>
              <a:rPr lang="en-CA" sz="5400" dirty="0"/>
              <a:t>Unintended </a:t>
            </a:r>
            <a:r>
              <a:rPr lang="en-CA" sz="5400"/>
              <a:t>consequences </a:t>
            </a:r>
            <a:endParaRPr lang="en-CA" sz="3200" dirty="0"/>
          </a:p>
        </p:txBody>
      </p:sp>
      <p:sp>
        <p:nvSpPr>
          <p:cNvPr id="3" name="Content Placeholder 2">
            <a:extLst>
              <a:ext uri="{FF2B5EF4-FFF2-40B4-BE49-F238E27FC236}">
                <a16:creationId xmlns:a16="http://schemas.microsoft.com/office/drawing/2014/main" id="{4B3221AB-434A-5992-FCB0-731F6E01005B}"/>
              </a:ext>
            </a:extLst>
          </p:cNvPr>
          <p:cNvSpPr>
            <a:spLocks noGrp="1"/>
          </p:cNvSpPr>
          <p:nvPr>
            <p:ph idx="1"/>
          </p:nvPr>
        </p:nvSpPr>
        <p:spPr>
          <a:xfrm>
            <a:off x="5297762" y="2706624"/>
            <a:ext cx="6251110" cy="3483864"/>
          </a:xfrm>
        </p:spPr>
        <p:txBody>
          <a:bodyPr>
            <a:normAutofit/>
          </a:bodyPr>
          <a:lstStyle/>
          <a:p>
            <a:r>
              <a:rPr lang="en-CA" sz="1900"/>
              <a:t>High volume” physicians would see 90 patients in a day on average, rendering the visits too short to be clinically useful</a:t>
            </a:r>
          </a:p>
          <a:p>
            <a:r>
              <a:rPr lang="en-CA" sz="1900"/>
              <a:t>Patients who missed their appointments could be discharged from the program with no alternative in their community</a:t>
            </a:r>
          </a:p>
          <a:p>
            <a:r>
              <a:rPr lang="en-CA" sz="1900"/>
              <a:t>Result:  Low treatment retention rates</a:t>
            </a:r>
          </a:p>
          <a:p>
            <a:r>
              <a:rPr lang="en-CA" sz="1900"/>
              <a:t>Patients sometimes had to choose between work and OAT</a:t>
            </a:r>
          </a:p>
          <a:p>
            <a:r>
              <a:rPr lang="en-CA" sz="1900"/>
              <a:t>Hostility between patient and care provider</a:t>
            </a:r>
          </a:p>
          <a:p>
            <a:r>
              <a:rPr lang="en-CA" sz="1900"/>
              <a:t>Easier and more pleasant to just use opioids</a:t>
            </a:r>
          </a:p>
          <a:p>
            <a:endParaRPr lang="en-CA" sz="1900"/>
          </a:p>
        </p:txBody>
      </p:sp>
      <p:pic>
        <p:nvPicPr>
          <p:cNvPr id="4" name="Picture 3" descr="Graph on document with pen">
            <a:extLst>
              <a:ext uri="{FF2B5EF4-FFF2-40B4-BE49-F238E27FC236}">
                <a16:creationId xmlns:a16="http://schemas.microsoft.com/office/drawing/2014/main" id="{A554C3B9-C064-8E24-4FE9-FE6750B5D624}"/>
              </a:ext>
            </a:extLst>
          </p:cNvPr>
          <p:cNvPicPr>
            <a:picLocks noChangeAspect="1"/>
          </p:cNvPicPr>
          <p:nvPr/>
        </p:nvPicPr>
        <p:blipFill rotWithShape="1">
          <a:blip r:embed="rId2"/>
          <a:srcRect l="34198" r="2047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35097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E38EA-EA4C-88B0-FEB3-CF1FAF2C81D5}"/>
              </a:ext>
            </a:extLst>
          </p:cNvPr>
          <p:cNvSpPr>
            <a:spLocks noGrp="1"/>
          </p:cNvSpPr>
          <p:nvPr>
            <p:ph type="title"/>
          </p:nvPr>
        </p:nvSpPr>
        <p:spPr/>
        <p:txBody>
          <a:bodyPr/>
          <a:lstStyle/>
          <a:p>
            <a:r>
              <a:rPr lang="en-CA" dirty="0"/>
              <a:t>Evidence for methadone prescribing in primary care settings</a:t>
            </a:r>
          </a:p>
        </p:txBody>
      </p:sp>
      <p:sp>
        <p:nvSpPr>
          <p:cNvPr id="3" name="Content Placeholder 2">
            <a:extLst>
              <a:ext uri="{FF2B5EF4-FFF2-40B4-BE49-F238E27FC236}">
                <a16:creationId xmlns:a16="http://schemas.microsoft.com/office/drawing/2014/main" id="{6318600A-A64E-AD5D-08B8-A0654C0E167F}"/>
              </a:ext>
            </a:extLst>
          </p:cNvPr>
          <p:cNvSpPr>
            <a:spLocks noGrp="1"/>
          </p:cNvSpPr>
          <p:nvPr>
            <p:ph idx="1"/>
          </p:nvPr>
        </p:nvSpPr>
        <p:spPr/>
        <p:txBody>
          <a:bodyPr>
            <a:normAutofit fontScale="92500"/>
          </a:bodyPr>
          <a:lstStyle/>
          <a:p>
            <a:r>
              <a:rPr lang="en-CA" dirty="0"/>
              <a:t>One RCT found that outcomes for stable patients transferred to primary care were just as good as those who continued with their licensed narcotic treatment program (</a:t>
            </a:r>
            <a:r>
              <a:rPr lang="en-CA" dirty="0" err="1"/>
              <a:t>Fiellin</a:t>
            </a:r>
            <a:r>
              <a:rPr lang="en-CA" dirty="0"/>
              <a:t> 2001)</a:t>
            </a:r>
          </a:p>
          <a:p>
            <a:r>
              <a:rPr lang="en-CA" dirty="0"/>
              <a:t>An RCT from France found that methadone induction with illicit opioid users was as effective in a primary care setting as in a specialized setting.  Primary care patients had comparable treatment retention rates, and greater engagement and satisfaction (</a:t>
            </a:r>
            <a:r>
              <a:rPr lang="en-CA" sz="2800" dirty="0" err="1"/>
              <a:t>Carrieri</a:t>
            </a:r>
            <a:r>
              <a:rPr lang="en-CA" sz="2800" dirty="0"/>
              <a:t> 2014)</a:t>
            </a:r>
          </a:p>
          <a:p>
            <a:r>
              <a:rPr lang="en-CA" dirty="0"/>
              <a:t>A systematic review of systematic reviews and RCTs concluded that methadone and buprenorphine treatment had higher treatment retention rates in primary care settings than specialized settings (</a:t>
            </a:r>
            <a:r>
              <a:rPr lang="en-CA" sz="2800" dirty="0" err="1"/>
              <a:t>Korownyk</a:t>
            </a:r>
            <a:r>
              <a:rPr lang="en-CA" sz="2800" dirty="0"/>
              <a:t> 2019)</a:t>
            </a:r>
            <a:endParaRPr lang="en-CA" dirty="0"/>
          </a:p>
        </p:txBody>
      </p:sp>
    </p:spTree>
    <p:extLst>
      <p:ext uri="{BB962C8B-B14F-4D97-AF65-F5344CB8AC3E}">
        <p14:creationId xmlns:p14="http://schemas.microsoft.com/office/powerpoint/2010/main" val="1237588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BEFB-DCDF-8286-3F40-83C08B1EF500}"/>
              </a:ext>
            </a:extLst>
          </p:cNvPr>
          <p:cNvSpPr>
            <a:spLocks noGrp="1"/>
          </p:cNvSpPr>
          <p:nvPr>
            <p:ph type="title"/>
          </p:nvPr>
        </p:nvSpPr>
        <p:spPr/>
        <p:txBody>
          <a:bodyPr/>
          <a:lstStyle/>
          <a:p>
            <a:r>
              <a:rPr lang="en-CA" dirty="0"/>
              <a:t>Methadone patients and primary care</a:t>
            </a:r>
          </a:p>
        </p:txBody>
      </p:sp>
      <p:sp>
        <p:nvSpPr>
          <p:cNvPr id="3" name="Content Placeholder 2">
            <a:extLst>
              <a:ext uri="{FF2B5EF4-FFF2-40B4-BE49-F238E27FC236}">
                <a16:creationId xmlns:a16="http://schemas.microsoft.com/office/drawing/2014/main" id="{0C1F96B5-BCB0-B5C0-2DF4-D0178523120E}"/>
              </a:ext>
            </a:extLst>
          </p:cNvPr>
          <p:cNvSpPr>
            <a:spLocks noGrp="1"/>
          </p:cNvSpPr>
          <p:nvPr>
            <p:ph idx="1"/>
          </p:nvPr>
        </p:nvSpPr>
        <p:spPr/>
        <p:txBody>
          <a:bodyPr/>
          <a:lstStyle/>
          <a:p>
            <a:r>
              <a:rPr lang="en-CA" dirty="0"/>
              <a:t>Methadone patients have higher rates of chronic illness than matched controls (O’Toole 2014)</a:t>
            </a:r>
          </a:p>
          <a:p>
            <a:r>
              <a:rPr lang="en-CA" dirty="0"/>
              <a:t>Yet one provincial case-control study found that OAT patients in specialized clinics were far less likely to receive standard cancer screening or diabetic monitoring than matched controls (</a:t>
            </a:r>
            <a:r>
              <a:rPr lang="en-CA" dirty="0" err="1"/>
              <a:t>Spithoff</a:t>
            </a:r>
            <a:r>
              <a:rPr lang="en-CA" dirty="0"/>
              <a:t> 2019)</a:t>
            </a:r>
          </a:p>
          <a:p>
            <a:r>
              <a:rPr lang="en-CA" dirty="0"/>
              <a:t>Conclusion:  There is an urgent need to integrate OAT into primary care</a:t>
            </a:r>
          </a:p>
          <a:p>
            <a:pPr lvl="1"/>
            <a:r>
              <a:rPr lang="en-CA" dirty="0"/>
              <a:t>Better quality of care, greater access to treatment, possibly higher rates of retention and patient satisfaction</a:t>
            </a:r>
          </a:p>
        </p:txBody>
      </p:sp>
    </p:spTree>
    <p:extLst>
      <p:ext uri="{BB962C8B-B14F-4D97-AF65-F5344CB8AC3E}">
        <p14:creationId xmlns:p14="http://schemas.microsoft.com/office/powerpoint/2010/main" val="814974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49B8F8E-9E53-5F16-072D-0A8957613537}"/>
              </a:ext>
            </a:extLst>
          </p:cNvPr>
          <p:cNvPicPr>
            <a:picLocks noChangeAspect="1"/>
          </p:cNvPicPr>
          <p:nvPr/>
        </p:nvPicPr>
        <p:blipFill rotWithShape="1">
          <a:blip r:embed="rId2"/>
          <a:srcRect t="2357" r="9089" b="25720"/>
          <a:stretch/>
        </p:blipFill>
        <p:spPr>
          <a:xfrm>
            <a:off x="3522468" y="10"/>
            <a:ext cx="8669532" cy="6857990"/>
          </a:xfrm>
          <a:prstGeom prst="rect">
            <a:avLst/>
          </a:prstGeom>
        </p:spPr>
      </p:pic>
      <p:sp>
        <p:nvSpPr>
          <p:cNvPr id="31" name="Rectangle 3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E7619A65-D6A0-189D-D35F-F3760634F0E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Lori</a:t>
            </a:r>
          </a:p>
        </p:txBody>
      </p:sp>
      <p:sp>
        <p:nvSpPr>
          <p:cNvPr id="33" name="Rectangle 3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6469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7619A65-D6A0-189D-D35F-F3760634F0ED}"/>
              </a:ext>
            </a:extLst>
          </p:cNvPr>
          <p:cNvSpPr>
            <a:spLocks noGrp="1"/>
          </p:cNvSpPr>
          <p:nvPr>
            <p:ph type="title"/>
          </p:nvPr>
        </p:nvSpPr>
        <p:spPr>
          <a:xfrm>
            <a:off x="6513788" y="365125"/>
            <a:ext cx="4840010" cy="1807305"/>
          </a:xfrm>
        </p:spPr>
        <p:txBody>
          <a:bodyPr>
            <a:normAutofit/>
          </a:bodyPr>
          <a:lstStyle/>
          <a:p>
            <a:r>
              <a:rPr lang="en-CA"/>
              <a:t>2015 – present </a:t>
            </a:r>
            <a:endParaRPr lang="en-GB"/>
          </a:p>
        </p:txBody>
      </p:sp>
      <p:pic>
        <p:nvPicPr>
          <p:cNvPr id="4" name="Picture 3">
            <a:extLst>
              <a:ext uri="{FF2B5EF4-FFF2-40B4-BE49-F238E27FC236}">
                <a16:creationId xmlns:a16="http://schemas.microsoft.com/office/drawing/2014/main" id="{E49B8F8E-9E53-5F16-072D-0A8957613537}"/>
              </a:ext>
            </a:extLst>
          </p:cNvPr>
          <p:cNvPicPr>
            <a:picLocks noChangeAspect="1"/>
          </p:cNvPicPr>
          <p:nvPr/>
        </p:nvPicPr>
        <p:blipFill rotWithShape="1">
          <a:blip r:embed="rId2"/>
          <a:srcRect r="1081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Content Placeholder 5">
            <a:extLst>
              <a:ext uri="{FF2B5EF4-FFF2-40B4-BE49-F238E27FC236}">
                <a16:creationId xmlns:a16="http://schemas.microsoft.com/office/drawing/2014/main" id="{FF73B131-684B-A63F-7122-C16D9194B097}"/>
              </a:ext>
            </a:extLst>
          </p:cNvPr>
          <p:cNvSpPr>
            <a:spLocks noGrp="1"/>
          </p:cNvSpPr>
          <p:nvPr>
            <p:ph idx="1"/>
          </p:nvPr>
        </p:nvSpPr>
        <p:spPr>
          <a:xfrm>
            <a:off x="6513788" y="2333297"/>
            <a:ext cx="4840010" cy="3843666"/>
          </a:xfrm>
        </p:spPr>
        <p:txBody>
          <a:bodyPr>
            <a:normAutofit/>
          </a:bodyPr>
          <a:lstStyle/>
          <a:p>
            <a:pPr marL="342900" indent="-342900">
              <a:buFont typeface="Arial" panose="020B0604020202020204" pitchFamily="34" charset="0"/>
              <a:buChar char="•"/>
            </a:pPr>
            <a:r>
              <a:rPr lang="en-CA" sz="2000" dirty="0"/>
              <a:t>Fentanyl appears in heroin</a:t>
            </a:r>
          </a:p>
          <a:p>
            <a:pPr marL="342900" indent="-342900">
              <a:buFont typeface="Arial" panose="020B0604020202020204" pitchFamily="34" charset="0"/>
              <a:buChar char="•"/>
            </a:pPr>
            <a:r>
              <a:rPr lang="en-CA" sz="2000" dirty="0"/>
              <a:t>Overdoses rise</a:t>
            </a:r>
          </a:p>
          <a:p>
            <a:pPr marL="342900" indent="-342900">
              <a:buFont typeface="Arial" panose="020B0604020202020204" pitchFamily="34" charset="0"/>
              <a:buChar char="•"/>
            </a:pPr>
            <a:r>
              <a:rPr lang="en-CA" sz="2000" dirty="0"/>
              <a:t>COVID-19 drives new approaches </a:t>
            </a:r>
            <a:endParaRPr lang="en-GB" sz="2000" dirty="0"/>
          </a:p>
          <a:p>
            <a:endParaRPr lang="en-GB" sz="2000" dirty="0"/>
          </a:p>
        </p:txBody>
      </p:sp>
    </p:spTree>
    <p:extLst>
      <p:ext uri="{BB962C8B-B14F-4D97-AF65-F5344CB8AC3E}">
        <p14:creationId xmlns:p14="http://schemas.microsoft.com/office/powerpoint/2010/main" val="3366827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B41386-8084-32A0-C6C2-459728A2B718}"/>
              </a:ext>
            </a:extLst>
          </p:cNvPr>
          <p:cNvSpPr>
            <a:spLocks noGrp="1"/>
          </p:cNvSpPr>
          <p:nvPr>
            <p:ph type="title"/>
          </p:nvPr>
        </p:nvSpPr>
        <p:spPr>
          <a:xfrm>
            <a:off x="838201" y="365125"/>
            <a:ext cx="3816095" cy="1938076"/>
          </a:xfrm>
        </p:spPr>
        <p:txBody>
          <a:bodyPr>
            <a:normAutofit/>
          </a:bodyPr>
          <a:lstStyle/>
          <a:p>
            <a:r>
              <a:rPr lang="en-CA" sz="3700" dirty="0"/>
              <a:t>2015</a:t>
            </a:r>
            <a:br>
              <a:rPr lang="en-CA" sz="3700" dirty="0"/>
            </a:br>
            <a:r>
              <a:rPr lang="en-CA" sz="3700" dirty="0"/>
              <a:t>Street fentanyl appears in Canada</a:t>
            </a:r>
            <a:endParaRPr lang="en-GB" sz="3700" dirty="0"/>
          </a:p>
        </p:txBody>
      </p:sp>
      <p:sp>
        <p:nvSpPr>
          <p:cNvPr id="3" name="Content Placeholder 2">
            <a:extLst>
              <a:ext uri="{FF2B5EF4-FFF2-40B4-BE49-F238E27FC236}">
                <a16:creationId xmlns:a16="http://schemas.microsoft.com/office/drawing/2014/main" id="{1F6A9649-7620-F527-BCE1-1B2192CF2613}"/>
              </a:ext>
            </a:extLst>
          </p:cNvPr>
          <p:cNvSpPr>
            <a:spLocks noGrp="1"/>
          </p:cNvSpPr>
          <p:nvPr>
            <p:ph idx="1"/>
          </p:nvPr>
        </p:nvSpPr>
        <p:spPr>
          <a:xfrm>
            <a:off x="838201" y="2482589"/>
            <a:ext cx="3816096" cy="3694373"/>
          </a:xfrm>
        </p:spPr>
        <p:txBody>
          <a:bodyPr>
            <a:normAutofit/>
          </a:bodyPr>
          <a:lstStyle/>
          <a:p>
            <a:r>
              <a:rPr lang="en-CA" sz="2000"/>
              <a:t>Fentanyl quickly spread from BC to Ontario</a:t>
            </a:r>
          </a:p>
          <a:p>
            <a:r>
              <a:rPr lang="en-CA" sz="2000"/>
              <a:t>“Popcorn” – heroin/fentanyl</a:t>
            </a:r>
          </a:p>
          <a:p>
            <a:r>
              <a:rPr lang="en-CA" sz="2000"/>
              <a:t>Increased potency of street supply</a:t>
            </a:r>
          </a:p>
          <a:p>
            <a:r>
              <a:rPr lang="en-CA" sz="2000"/>
              <a:t>Increase in opioid overdoses</a:t>
            </a:r>
          </a:p>
          <a:p>
            <a:r>
              <a:rPr lang="en-CA" sz="2000"/>
              <a:t>Increasing opioid tolerance </a:t>
            </a:r>
          </a:p>
          <a:p>
            <a:r>
              <a:rPr lang="en-CA" sz="2000"/>
              <a:t>Reduction in anti-craving benefits of methadone</a:t>
            </a:r>
          </a:p>
          <a:p>
            <a:pPr marL="0" indent="0">
              <a:buNone/>
            </a:pPr>
            <a:endParaRPr lang="en-CA" sz="2000"/>
          </a:p>
          <a:p>
            <a:endParaRPr lang="en-GB" sz="2000"/>
          </a:p>
        </p:txBody>
      </p:sp>
      <p:pic>
        <p:nvPicPr>
          <p:cNvPr id="8" name="Picture 7">
            <a:extLst>
              <a:ext uri="{FF2B5EF4-FFF2-40B4-BE49-F238E27FC236}">
                <a16:creationId xmlns:a16="http://schemas.microsoft.com/office/drawing/2014/main" id="{0DE36268-B0C3-5C29-EDBA-48AABCF20AD5}"/>
              </a:ext>
            </a:extLst>
          </p:cNvPr>
          <p:cNvPicPr>
            <a:picLocks noChangeAspect="1"/>
          </p:cNvPicPr>
          <p:nvPr/>
        </p:nvPicPr>
        <p:blipFill rotWithShape="1">
          <a:blip r:embed="rId2"/>
          <a:srcRect t="20884" r="-1" b="21509"/>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4" name="Picture 3">
            <a:extLst>
              <a:ext uri="{FF2B5EF4-FFF2-40B4-BE49-F238E27FC236}">
                <a16:creationId xmlns:a16="http://schemas.microsoft.com/office/drawing/2014/main" id="{457090B7-58BB-180E-9063-2089A18CF4E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27317"/>
          <a:stretch/>
        </p:blipFill>
        <p:spPr>
          <a:xfrm>
            <a:off x="4685434" y="3748662"/>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1805928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86A7A4-A40C-DC5D-002A-FD95DCCDCA51}"/>
              </a:ext>
            </a:extLst>
          </p:cNvPr>
          <p:cNvSpPr>
            <a:spLocks noGrp="1"/>
          </p:cNvSpPr>
          <p:nvPr>
            <p:ph type="title"/>
          </p:nvPr>
        </p:nvSpPr>
        <p:spPr>
          <a:xfrm>
            <a:off x="572493" y="238539"/>
            <a:ext cx="11047013" cy="1434415"/>
          </a:xfrm>
        </p:spPr>
        <p:txBody>
          <a:bodyPr anchor="b">
            <a:normAutofit/>
          </a:bodyPr>
          <a:lstStyle/>
          <a:p>
            <a:r>
              <a:rPr lang="en-CA" sz="5400" dirty="0"/>
              <a:t>Fentanyl and the practice landscape</a:t>
            </a:r>
          </a:p>
        </p:txBody>
      </p:sp>
      <p:sp>
        <p:nvSpPr>
          <p:cNvPr id="1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esk with stethoscope and computer keyboard">
            <a:extLst>
              <a:ext uri="{FF2B5EF4-FFF2-40B4-BE49-F238E27FC236}">
                <a16:creationId xmlns:a16="http://schemas.microsoft.com/office/drawing/2014/main" id="{34301AB8-6AAB-1D18-F0B2-9DA5D2DF4EF6}"/>
              </a:ext>
            </a:extLst>
          </p:cNvPr>
          <p:cNvPicPr>
            <a:picLocks noChangeAspect="1"/>
          </p:cNvPicPr>
          <p:nvPr/>
        </p:nvPicPr>
        <p:blipFill rotWithShape="1">
          <a:blip r:embed="rId2"/>
          <a:srcRect l="37081" r="2" b="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CC5151CF-CBF3-88A8-1F54-384CBCBA2B0C}"/>
              </a:ext>
            </a:extLst>
          </p:cNvPr>
          <p:cNvSpPr>
            <a:spLocks noGrp="1"/>
          </p:cNvSpPr>
          <p:nvPr>
            <p:ph idx="1"/>
          </p:nvPr>
        </p:nvSpPr>
        <p:spPr>
          <a:xfrm>
            <a:off x="4905955" y="2071316"/>
            <a:ext cx="6713552" cy="4114800"/>
          </a:xfrm>
        </p:spPr>
        <p:txBody>
          <a:bodyPr anchor="t">
            <a:normAutofit fontScale="92500"/>
          </a:bodyPr>
          <a:lstStyle/>
          <a:p>
            <a:r>
              <a:rPr lang="en-CA" sz="2200" dirty="0"/>
              <a:t>The CPSO standards prevented a nimble response by physicians to adapt their practices </a:t>
            </a:r>
          </a:p>
          <a:p>
            <a:r>
              <a:rPr lang="en-CA" sz="2200" dirty="0"/>
              <a:t>Rules were rigid and inflexible:</a:t>
            </a:r>
          </a:p>
          <a:p>
            <a:pPr lvl="1"/>
            <a:r>
              <a:rPr lang="en-CA" sz="2200" dirty="0"/>
              <a:t>Dose could only be increased in-person visit </a:t>
            </a:r>
          </a:p>
          <a:p>
            <a:pPr lvl="1"/>
            <a:r>
              <a:rPr lang="en-CA" sz="2200" dirty="0"/>
              <a:t>3 missed days, the dose had to be reduced to 30 mg </a:t>
            </a:r>
          </a:p>
          <a:p>
            <a:pPr lvl="1"/>
            <a:r>
              <a:rPr lang="en-CA" sz="2200" dirty="0"/>
              <a:t>Missing appointments meant Rx often not renewed</a:t>
            </a:r>
          </a:p>
          <a:p>
            <a:r>
              <a:rPr lang="en-CA" sz="2200" dirty="0"/>
              <a:t>The result: declining treatment retention rates for people who use fentanyl</a:t>
            </a:r>
          </a:p>
          <a:p>
            <a:r>
              <a:rPr lang="en-CA" sz="2200" dirty="0"/>
              <a:t>2017 buprenorphine becomes “first-line” OAT in Canada but fentanyl presented new challenges</a:t>
            </a:r>
          </a:p>
          <a:p>
            <a:r>
              <a:rPr lang="en-CA" sz="2200" dirty="0"/>
              <a:t>Street demand up; street supply up; costs came down – fentanyl became “cheap and easy” relative to OAT</a:t>
            </a:r>
          </a:p>
          <a:p>
            <a:endParaRPr lang="en-CA" sz="2200" dirty="0"/>
          </a:p>
          <a:p>
            <a:endParaRPr lang="en-CA" sz="2200" dirty="0"/>
          </a:p>
        </p:txBody>
      </p:sp>
    </p:spTree>
    <p:extLst>
      <p:ext uri="{BB962C8B-B14F-4D97-AF65-F5344CB8AC3E}">
        <p14:creationId xmlns:p14="http://schemas.microsoft.com/office/powerpoint/2010/main" val="3597443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2" name="Rectangle 131">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34" name="Group 133">
            <a:extLst>
              <a:ext uri="{FF2B5EF4-FFF2-40B4-BE49-F238E27FC236}">
                <a16:creationId xmlns:a16="http://schemas.microsoft.com/office/drawing/2014/main" id="{7CC099DD-8E7F-4878-A418-76859A85E9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5" name="Straight Connector 134">
              <a:extLst>
                <a:ext uri="{FF2B5EF4-FFF2-40B4-BE49-F238E27FC236}">
                  <a16:creationId xmlns:a16="http://schemas.microsoft.com/office/drawing/2014/main" id="{3DEBDB6E-6E9D-48C5-8C66-EC8D1AC84F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B1C1573-D299-448C-8A04-C9E2270469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D0AE86A-F86F-4CBE-9CAD-B508CD66DF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637F07FB-5D28-409C-BEFF-56E4E0470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1F314C2B-7573-4DB8-AD6D-D07CE831E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AB0E5B9-7A69-4C8F-832C-385E34CF94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3EE5250-5184-40BF-9DF2-E25C8ED2F7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45F0B04-CD2F-4DFA-BC25-7CD1B4723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120A221-52E9-45D0-A6EA-2E4B7BA91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BEF69602-360C-4C8D-A2EC-558B20F58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20FAB78-4165-4488-A328-3396610F0F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5FECEB49-DD6B-46B0-96F6-9B56A3AA9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C9BB7828-91C2-45AB-B2EB-A77E93E5D2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658D9842-FFBE-40DA-AD41-4067978A6A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EA9D92EE-93D9-42DE-9645-2C81E20E04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18C150F-1B6F-4BD1-9052-EA20D0294B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ECCDB6DC-96CE-4D4A-917E-DAC5774837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C4B445-E267-49A6-AB25-07B1822112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658BDCEC-CCF4-470A-A624-152E41F988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55D99E0-6D1B-4979-BC1C-0F54F485AA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98BFEC78-630A-4A9D-B4BF-92B08A1588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DFC065A-13A3-45D2-ACB7-1068F4A69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2551881-1E40-4ABC-A1FC-686D1B2D2D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445FBD3-DA73-4FF1-8388-AED59D7678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FB492AB2-E246-471D-A23E-7A279EDAEDC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A5DDB3BB-3E22-49A4-B920-BBC68FD6D1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44814FE-01E1-4C6F-AE3A-46BDA527BB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D90DA665-0CFA-4ADB-89FF-9F79AC2937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7249E6A0-5BFC-4622-B59D-F5082F67BD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3BD83E7E-1DA8-4060-9D1A-803D065427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794C0F59-9A0F-4340-BCD2-20B5BBBE5E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67" name="Freeform: Shape 166">
            <a:extLst>
              <a:ext uri="{FF2B5EF4-FFF2-40B4-BE49-F238E27FC236}">
                <a16:creationId xmlns:a16="http://schemas.microsoft.com/office/drawing/2014/main" id="{A7050958-138C-4DA8-9DF5-1A9D65C19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133265" y="-2152219"/>
            <a:ext cx="6858000" cy="11162439"/>
          </a:xfrm>
          <a:custGeom>
            <a:avLst/>
            <a:gdLst>
              <a:gd name="connsiteX0" fmla="*/ 6858000 w 6858000"/>
              <a:gd name="connsiteY0" fmla="*/ 0 h 11162439"/>
              <a:gd name="connsiteX1" fmla="*/ 6858000 w 6858000"/>
              <a:gd name="connsiteY1" fmla="*/ 7095240 h 11162439"/>
              <a:gd name="connsiteX2" fmla="*/ 6857998 w 6858000"/>
              <a:gd name="connsiteY2" fmla="*/ 7095240 h 11162439"/>
              <a:gd name="connsiteX3" fmla="*/ 6857998 w 6858000"/>
              <a:gd name="connsiteY3" fmla="*/ 10339528 h 11162439"/>
              <a:gd name="connsiteX4" fmla="*/ 0 w 6858000"/>
              <a:gd name="connsiteY4" fmla="*/ 10925458 h 11162439"/>
              <a:gd name="connsiteX5" fmla="*/ 0 w 6858000"/>
              <a:gd name="connsiteY5" fmla="*/ 7095240 h 11162439"/>
              <a:gd name="connsiteX6" fmla="*/ 0 w 6858000"/>
              <a:gd name="connsiteY6" fmla="*/ 6778313 h 11162439"/>
              <a:gd name="connsiteX7" fmla="*/ 0 w 6858000"/>
              <a:gd name="connsiteY7" fmla="*/ 0 h 1116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1162439">
                <a:moveTo>
                  <a:pt x="6858000" y="0"/>
                </a:moveTo>
                <a:lnTo>
                  <a:pt x="6858000" y="7095240"/>
                </a:lnTo>
                <a:lnTo>
                  <a:pt x="6857998" y="7095240"/>
                </a:lnTo>
                <a:lnTo>
                  <a:pt x="6857998" y="10339528"/>
                </a:lnTo>
                <a:cubicBezTo>
                  <a:pt x="3428999" y="10339528"/>
                  <a:pt x="3428999" y="11696417"/>
                  <a:pt x="0" y="10925458"/>
                </a:cubicBezTo>
                <a:lnTo>
                  <a:pt x="0" y="7095240"/>
                </a:lnTo>
                <a:lnTo>
                  <a:pt x="0" y="6778313"/>
                </a:lnTo>
                <a:lnTo>
                  <a:pt x="0" y="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E49B8F8E-9E53-5F16-072D-0A8957613537}"/>
              </a:ext>
            </a:extLst>
          </p:cNvPr>
          <p:cNvPicPr>
            <a:picLocks noChangeAspect="1"/>
          </p:cNvPicPr>
          <p:nvPr/>
        </p:nvPicPr>
        <p:blipFill rotWithShape="1">
          <a:blip r:embed="rId2">
            <a:alphaModFix amt="60000"/>
          </a:blip>
          <a:srcRect t="5119" r="-1" b="33469"/>
          <a:stretch/>
        </p:blipFill>
        <p:spPr>
          <a:xfrm>
            <a:off x="-18954" y="10"/>
            <a:ext cx="11167367" cy="6857990"/>
          </a:xfrm>
          <a:custGeom>
            <a:avLst/>
            <a:gdLst/>
            <a:ahLst/>
            <a:cxnLst/>
            <a:rect l="l" t="t" r="r" b="b"/>
            <a:pathLst>
              <a:path w="12142767" h="6858000">
                <a:moveTo>
                  <a:pt x="0" y="0"/>
                </a:moveTo>
                <a:lnTo>
                  <a:pt x="11251490" y="0"/>
                </a:lnTo>
                <a:lnTo>
                  <a:pt x="11255634" y="308191"/>
                </a:lnTo>
                <a:cubicBezTo>
                  <a:pt x="11341049" y="3428907"/>
                  <a:pt x="12695043" y="3532715"/>
                  <a:pt x="11886084" y="6854559"/>
                </a:cubicBezTo>
                <a:lnTo>
                  <a:pt x="7539784" y="6854559"/>
                </a:lnTo>
                <a:lnTo>
                  <a:pt x="7539784" y="6858000"/>
                </a:lnTo>
                <a:lnTo>
                  <a:pt x="0" y="6858000"/>
                </a:lnTo>
                <a:close/>
              </a:path>
            </a:pathLst>
          </a:custGeom>
        </p:spPr>
      </p:pic>
      <p:sp>
        <p:nvSpPr>
          <p:cNvPr id="2" name="Title 1">
            <a:extLst>
              <a:ext uri="{FF2B5EF4-FFF2-40B4-BE49-F238E27FC236}">
                <a16:creationId xmlns:a16="http://schemas.microsoft.com/office/drawing/2014/main" id="{A9EAD40D-5AE6-1890-2387-AEAD9DD2AC98}"/>
              </a:ext>
            </a:extLst>
          </p:cNvPr>
          <p:cNvSpPr>
            <a:spLocks noGrp="1"/>
          </p:cNvSpPr>
          <p:nvPr>
            <p:ph type="ctrTitle"/>
          </p:nvPr>
        </p:nvSpPr>
        <p:spPr>
          <a:xfrm>
            <a:off x="684225" y="746841"/>
            <a:ext cx="9339075" cy="2682160"/>
          </a:xfrm>
        </p:spPr>
        <p:txBody>
          <a:bodyPr>
            <a:normAutofit/>
          </a:bodyPr>
          <a:lstStyle/>
          <a:p>
            <a:r>
              <a:rPr lang="en-CA" dirty="0">
                <a:solidFill>
                  <a:srgbClr val="FFFFFF"/>
                </a:solidFill>
              </a:rPr>
              <a:t>Introductions</a:t>
            </a:r>
            <a:endParaRPr lang="en-GB" dirty="0">
              <a:solidFill>
                <a:srgbClr val="FFFFFF"/>
              </a:solidFill>
            </a:endParaRPr>
          </a:p>
        </p:txBody>
      </p:sp>
      <p:sp>
        <p:nvSpPr>
          <p:cNvPr id="3" name="Subtitle 2">
            <a:extLst>
              <a:ext uri="{FF2B5EF4-FFF2-40B4-BE49-F238E27FC236}">
                <a16:creationId xmlns:a16="http://schemas.microsoft.com/office/drawing/2014/main" id="{94AFB9E0-5898-DC76-783B-39E513B81DE1}"/>
              </a:ext>
            </a:extLst>
          </p:cNvPr>
          <p:cNvSpPr>
            <a:spLocks noGrp="1"/>
          </p:cNvSpPr>
          <p:nvPr>
            <p:ph type="subTitle" idx="1"/>
          </p:nvPr>
        </p:nvSpPr>
        <p:spPr>
          <a:xfrm>
            <a:off x="684225" y="3674327"/>
            <a:ext cx="9339075" cy="1380213"/>
          </a:xfrm>
        </p:spPr>
        <p:txBody>
          <a:bodyPr>
            <a:normAutofit fontScale="92500" lnSpcReduction="10000"/>
          </a:bodyPr>
          <a:lstStyle/>
          <a:p>
            <a:r>
              <a:rPr lang="en-CA" dirty="0">
                <a:solidFill>
                  <a:srgbClr val="FFFFFF"/>
                </a:solidFill>
              </a:rPr>
              <a:t>Mel Kahan</a:t>
            </a:r>
          </a:p>
          <a:p>
            <a:r>
              <a:rPr lang="en-CA" dirty="0">
                <a:solidFill>
                  <a:srgbClr val="FFFFFF"/>
                </a:solidFill>
              </a:rPr>
              <a:t>Lori Regenstreif</a:t>
            </a:r>
          </a:p>
          <a:p>
            <a:r>
              <a:rPr lang="en-CA" dirty="0">
                <a:solidFill>
                  <a:srgbClr val="FFFFFF"/>
                </a:solidFill>
              </a:rPr>
              <a:t>Andrew McLeod</a:t>
            </a:r>
          </a:p>
        </p:txBody>
      </p:sp>
    </p:spTree>
    <p:extLst>
      <p:ext uri="{BB962C8B-B14F-4D97-AF65-F5344CB8AC3E}">
        <p14:creationId xmlns:p14="http://schemas.microsoft.com/office/powerpoint/2010/main" val="1931381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24C721-6F66-A5B6-DBA4-C9C502859CAF}"/>
              </a:ext>
            </a:extLst>
          </p:cNvPr>
          <p:cNvSpPr>
            <a:spLocks noGrp="1"/>
          </p:cNvSpPr>
          <p:nvPr>
            <p:ph type="title"/>
          </p:nvPr>
        </p:nvSpPr>
        <p:spPr>
          <a:xfrm>
            <a:off x="640080" y="325369"/>
            <a:ext cx="4368602" cy="1956841"/>
          </a:xfrm>
        </p:spPr>
        <p:txBody>
          <a:bodyPr anchor="b">
            <a:normAutofit/>
          </a:bodyPr>
          <a:lstStyle/>
          <a:p>
            <a:r>
              <a:rPr lang="en-CA" sz="5400" dirty="0"/>
              <a:t>Policy change</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823FED-7B25-14AB-8959-E0DE4F8E4A5C}"/>
              </a:ext>
            </a:extLst>
          </p:cNvPr>
          <p:cNvSpPr>
            <a:spLocks noGrp="1"/>
          </p:cNvSpPr>
          <p:nvPr>
            <p:ph idx="1"/>
          </p:nvPr>
        </p:nvSpPr>
        <p:spPr>
          <a:xfrm>
            <a:off x="406511" y="2933814"/>
            <a:ext cx="4670097" cy="3829254"/>
          </a:xfrm>
        </p:spPr>
        <p:txBody>
          <a:bodyPr>
            <a:normAutofit/>
          </a:bodyPr>
          <a:lstStyle/>
          <a:p>
            <a:r>
              <a:rPr lang="en-CA" sz="2000" dirty="0"/>
              <a:t>Regulatory oversight had  stigmatized methadone despite evidence of benefit for people who use fentanyl </a:t>
            </a:r>
          </a:p>
          <a:p>
            <a:r>
              <a:rPr lang="en-CA" sz="2000" dirty="0"/>
              <a:t>CPSO abandoned the regulatory program in 2020 and </a:t>
            </a:r>
            <a:r>
              <a:rPr lang="en-CA" sz="2000" i="1" dirty="0"/>
              <a:t>removed the methadone guidelines from their website </a:t>
            </a:r>
          </a:p>
          <a:p>
            <a:r>
              <a:rPr lang="en-CA" sz="2000" dirty="0"/>
              <a:t>Most methadone clinics continued to follow previous, rigid rules</a:t>
            </a:r>
          </a:p>
          <a:p>
            <a:r>
              <a:rPr lang="en-CA" sz="2000" dirty="0"/>
              <a:t>A few MDs took on buprenorphine Rx</a:t>
            </a:r>
          </a:p>
          <a:p>
            <a:endParaRPr lang="en-CA" sz="2000" dirty="0"/>
          </a:p>
        </p:txBody>
      </p:sp>
      <p:pic>
        <p:nvPicPr>
          <p:cNvPr id="5" name="Picture 4" descr="Desk with stethoscope and computer keyboard">
            <a:extLst>
              <a:ext uri="{FF2B5EF4-FFF2-40B4-BE49-F238E27FC236}">
                <a16:creationId xmlns:a16="http://schemas.microsoft.com/office/drawing/2014/main" id="{ABE57DD5-BC9F-4D5A-29AD-72CB5726073F}"/>
              </a:ext>
            </a:extLst>
          </p:cNvPr>
          <p:cNvPicPr>
            <a:picLocks noChangeAspect="1"/>
          </p:cNvPicPr>
          <p:nvPr/>
        </p:nvPicPr>
        <p:blipFill rotWithShape="1">
          <a:blip r:embed="rId2"/>
          <a:srcRect l="33048"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58820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92067-9D76-C91A-E909-E873BEFA5240}"/>
              </a:ext>
            </a:extLst>
          </p:cNvPr>
          <p:cNvSpPr>
            <a:spLocks noGrp="1"/>
          </p:cNvSpPr>
          <p:nvPr>
            <p:ph type="title"/>
          </p:nvPr>
        </p:nvSpPr>
        <p:spPr>
          <a:xfrm>
            <a:off x="640080" y="325369"/>
            <a:ext cx="4368602" cy="1956841"/>
          </a:xfrm>
        </p:spPr>
        <p:txBody>
          <a:bodyPr anchor="b">
            <a:normAutofit/>
          </a:bodyPr>
          <a:lstStyle/>
          <a:p>
            <a:r>
              <a:rPr lang="en-CA" sz="4600" dirty="0"/>
              <a:t>2014-2020 – new models of care</a:t>
            </a:r>
            <a:endParaRPr lang="en-GB" sz="4600" dirty="0"/>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39ABB7-4769-42EA-4E32-0DDCD2E5454D}"/>
              </a:ext>
            </a:extLst>
          </p:cNvPr>
          <p:cNvSpPr>
            <a:spLocks noGrp="1"/>
          </p:cNvSpPr>
          <p:nvPr>
            <p:ph idx="1"/>
          </p:nvPr>
        </p:nvSpPr>
        <p:spPr>
          <a:xfrm>
            <a:off x="442291" y="2822713"/>
            <a:ext cx="4755873" cy="3655054"/>
          </a:xfrm>
        </p:spPr>
        <p:txBody>
          <a:bodyPr>
            <a:normAutofit/>
          </a:bodyPr>
          <a:lstStyle/>
          <a:p>
            <a:r>
              <a:rPr lang="en-CA" sz="1600" dirty="0"/>
              <a:t>Expansion of ‘Rapid Access Addiction Medicine’ (RAAM) clinics and across Ontario</a:t>
            </a:r>
          </a:p>
          <a:p>
            <a:pPr lvl="1"/>
            <a:r>
              <a:rPr lang="en-CA" sz="1600" dirty="0"/>
              <a:t>Low barrier, accessible; referral from EDs;       ED and hospital starts at a few sites</a:t>
            </a:r>
          </a:p>
          <a:p>
            <a:r>
              <a:rPr lang="en-CA" sz="1600" dirty="0"/>
              <a:t>Most RAAM clinics prescribe OAT – mainly buprenorphine and manage alcohol and other substances, usually refer methadone Rx to community clinics</a:t>
            </a:r>
          </a:p>
          <a:p>
            <a:r>
              <a:rPr lang="en-CA" sz="1600" dirty="0"/>
              <a:t>Few EDs or hospital were/are willing to prescribe methadone – slowly changing</a:t>
            </a:r>
          </a:p>
          <a:p>
            <a:r>
              <a:rPr lang="en-CA" sz="1600" dirty="0"/>
              <a:t>RAAM clinics and some hospital funding has built capacity for OAT care in some regions</a:t>
            </a:r>
          </a:p>
          <a:p>
            <a:endParaRPr lang="en-GB" sz="1500" dirty="0"/>
          </a:p>
        </p:txBody>
      </p:sp>
      <p:pic>
        <p:nvPicPr>
          <p:cNvPr id="7" name="Picture 6" descr="A group of medical professionals discussing something&#10;&#10;Description automatically generated with low confidence">
            <a:extLst>
              <a:ext uri="{FF2B5EF4-FFF2-40B4-BE49-F238E27FC236}">
                <a16:creationId xmlns:a16="http://schemas.microsoft.com/office/drawing/2014/main" id="{2DD2338E-C34F-40E0-C40E-8B68E62EB59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789" r="2179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34514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miling medical staff">
            <a:extLst>
              <a:ext uri="{FF2B5EF4-FFF2-40B4-BE49-F238E27FC236}">
                <a16:creationId xmlns:a16="http://schemas.microsoft.com/office/drawing/2014/main" id="{ACB50F42-3788-F978-2836-8338CEA4FA08}"/>
              </a:ext>
            </a:extLst>
          </p:cNvPr>
          <p:cNvPicPr>
            <a:picLocks noChangeAspect="1"/>
          </p:cNvPicPr>
          <p:nvPr/>
        </p:nvPicPr>
        <p:blipFill rotWithShape="1">
          <a:blip r:embed="rId2">
            <a:extLst>
              <a:ext uri="{28A0092B-C50C-407E-A947-70E740481C1C}">
                <a14:useLocalDpi xmlns:a14="http://schemas.microsoft.com/office/drawing/2010/main" val="0"/>
              </a:ext>
            </a:extLst>
          </a:blip>
          <a:srcRect t="7381" r="-2" b="23645"/>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descr="A map of the world with blue and white colors&#10;&#10;Description automatically generated with low confidence">
            <a:extLst>
              <a:ext uri="{FF2B5EF4-FFF2-40B4-BE49-F238E27FC236}">
                <a16:creationId xmlns:a16="http://schemas.microsoft.com/office/drawing/2014/main" id="{1698C57C-421E-5E93-DE07-2F97F719C42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 b="18071"/>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61" name="Freeform: Shape 60">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3" name="Freeform: Shape 62">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EE738A46-7296-FA04-9680-2C50E946FFDE}"/>
              </a:ext>
            </a:extLst>
          </p:cNvPr>
          <p:cNvSpPr>
            <a:spLocks noGrp="1"/>
          </p:cNvSpPr>
          <p:nvPr>
            <p:ph type="title"/>
          </p:nvPr>
        </p:nvSpPr>
        <p:spPr>
          <a:xfrm>
            <a:off x="448056" y="859536"/>
            <a:ext cx="4832802" cy="1243584"/>
          </a:xfrm>
        </p:spPr>
        <p:txBody>
          <a:bodyPr>
            <a:normAutofit/>
          </a:bodyPr>
          <a:lstStyle/>
          <a:p>
            <a:r>
              <a:rPr lang="en-CA" sz="3400"/>
              <a:t>2020-2022  </a:t>
            </a:r>
            <a:br>
              <a:rPr lang="en-CA" sz="3400"/>
            </a:br>
            <a:r>
              <a:rPr lang="en-CA" sz="3400"/>
              <a:t>COVID-19</a:t>
            </a:r>
          </a:p>
        </p:txBody>
      </p:sp>
      <p:sp>
        <p:nvSpPr>
          <p:cNvPr id="65" name="Rectangle 64">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67" name="Rectangle 66">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599A3A4-6F5C-B3E7-1CD9-C6BD374913E6}"/>
              </a:ext>
            </a:extLst>
          </p:cNvPr>
          <p:cNvSpPr>
            <a:spLocks noGrp="1"/>
          </p:cNvSpPr>
          <p:nvPr>
            <p:ph idx="1"/>
          </p:nvPr>
        </p:nvSpPr>
        <p:spPr>
          <a:xfrm>
            <a:off x="448056" y="2512611"/>
            <a:ext cx="4832803" cy="3664351"/>
          </a:xfrm>
        </p:spPr>
        <p:txBody>
          <a:bodyPr>
            <a:normAutofit/>
          </a:bodyPr>
          <a:lstStyle/>
          <a:p>
            <a:r>
              <a:rPr lang="en-CA" sz="1900"/>
              <a:t>COVID made it potentially unsafe for patients to attend the pharmacy daily or the clinic twice per week; a quick pivot was needed</a:t>
            </a:r>
          </a:p>
          <a:p>
            <a:r>
              <a:rPr lang="en-CA" sz="1900"/>
              <a:t>Various organizations (META:PHI, OMA, CAMH) quickly came together to produce provisional guidelines on take-home doses</a:t>
            </a:r>
          </a:p>
          <a:p>
            <a:r>
              <a:rPr lang="en-CA" sz="1900"/>
              <a:t>Analysis of provincial data:  Patients who had daily observed dosing pre-COVID and were given carries post-COVID had increased treatment retention rates compared to those who continued with daily dosing post-COVID</a:t>
            </a:r>
          </a:p>
        </p:txBody>
      </p:sp>
    </p:spTree>
    <p:extLst>
      <p:ext uri="{BB962C8B-B14F-4D97-AF65-F5344CB8AC3E}">
        <p14:creationId xmlns:p14="http://schemas.microsoft.com/office/powerpoint/2010/main" val="4129141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8515E2-032E-3C3C-765D-7C2471AEC25E}"/>
              </a:ext>
            </a:extLst>
          </p:cNvPr>
          <p:cNvSpPr>
            <a:spLocks noGrp="1"/>
          </p:cNvSpPr>
          <p:nvPr>
            <p:ph type="title"/>
          </p:nvPr>
        </p:nvSpPr>
        <p:spPr>
          <a:xfrm>
            <a:off x="6513788" y="365125"/>
            <a:ext cx="4840010" cy="1807305"/>
          </a:xfrm>
        </p:spPr>
        <p:txBody>
          <a:bodyPr>
            <a:normAutofit/>
          </a:bodyPr>
          <a:lstStyle/>
          <a:p>
            <a:r>
              <a:rPr lang="en-CA" dirty="0"/>
              <a:t>Policy change:  </a:t>
            </a:r>
            <a:br>
              <a:rPr lang="en-CA" dirty="0"/>
            </a:br>
            <a:r>
              <a:rPr lang="en-CA" dirty="0"/>
              <a:t>“Safer Supply” </a:t>
            </a:r>
            <a:endParaRPr lang="en-GB" dirty="0"/>
          </a:p>
        </p:txBody>
      </p:sp>
      <p:pic>
        <p:nvPicPr>
          <p:cNvPr id="28" name="Picture 27">
            <a:extLst>
              <a:ext uri="{FF2B5EF4-FFF2-40B4-BE49-F238E27FC236}">
                <a16:creationId xmlns:a16="http://schemas.microsoft.com/office/drawing/2014/main" id="{2D240704-98C3-802D-794A-2BE41AA6928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076" r="17485"/>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6129202E-3BB7-5B41-A12E-8FC9DD54F125}"/>
              </a:ext>
            </a:extLst>
          </p:cNvPr>
          <p:cNvSpPr>
            <a:spLocks noGrp="1"/>
          </p:cNvSpPr>
          <p:nvPr>
            <p:ph idx="1"/>
          </p:nvPr>
        </p:nvSpPr>
        <p:spPr>
          <a:xfrm>
            <a:off x="6022766" y="2348206"/>
            <a:ext cx="5335655" cy="3843666"/>
          </a:xfrm>
        </p:spPr>
        <p:txBody>
          <a:bodyPr>
            <a:normAutofit/>
          </a:bodyPr>
          <a:lstStyle/>
          <a:p>
            <a:r>
              <a:rPr lang="en-CA" sz="1900" dirty="0"/>
              <a:t>Tight restrictions on methadone prescribing and dispensing led to a harm reduction “emergency response” – some of it beneficial – OPS, outreach, SCS</a:t>
            </a:r>
          </a:p>
          <a:p>
            <a:r>
              <a:rPr lang="en-CA" sz="1900" dirty="0"/>
              <a:t>MDs – and now NPs –  unregulated re: opioid prescribing</a:t>
            </a:r>
          </a:p>
          <a:p>
            <a:r>
              <a:rPr lang="en-US" sz="1900" dirty="0"/>
              <a:t>‘Safe Supply’ funded by Health Canada (federal)</a:t>
            </a:r>
          </a:p>
          <a:p>
            <a:r>
              <a:rPr lang="en-US" sz="1900" dirty="0"/>
              <a:t>Stated intent to “replace the toxic street supply”</a:t>
            </a:r>
          </a:p>
          <a:p>
            <a:r>
              <a:rPr lang="en-US" sz="1900" dirty="0"/>
              <a:t>Take-home HM tablets (&gt;30-40/day, variable dispensing intervals – daily, monthly…)</a:t>
            </a:r>
          </a:p>
          <a:p>
            <a:r>
              <a:rPr lang="en-US" sz="1900" dirty="0"/>
              <a:t>Controversial and politicized</a:t>
            </a:r>
          </a:p>
          <a:p>
            <a:endParaRPr lang="en-CA" sz="1900" dirty="0"/>
          </a:p>
          <a:p>
            <a:endParaRPr lang="en-CA" sz="1900" dirty="0"/>
          </a:p>
          <a:p>
            <a:endParaRPr lang="en-GB" sz="1900" dirty="0"/>
          </a:p>
        </p:txBody>
      </p:sp>
    </p:spTree>
    <p:extLst>
      <p:ext uri="{BB962C8B-B14F-4D97-AF65-F5344CB8AC3E}">
        <p14:creationId xmlns:p14="http://schemas.microsoft.com/office/powerpoint/2010/main" val="679342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8E1B89-D13E-B3FB-DE5E-9E853B4953BA}"/>
              </a:ext>
            </a:extLst>
          </p:cNvPr>
          <p:cNvSpPr>
            <a:spLocks noGrp="1"/>
          </p:cNvSpPr>
          <p:nvPr>
            <p:ph type="title"/>
          </p:nvPr>
        </p:nvSpPr>
        <p:spPr>
          <a:xfrm>
            <a:off x="6513788" y="365125"/>
            <a:ext cx="4840010" cy="1807305"/>
          </a:xfrm>
        </p:spPr>
        <p:txBody>
          <a:bodyPr>
            <a:normAutofit/>
          </a:bodyPr>
          <a:lstStyle/>
          <a:p>
            <a:r>
              <a:rPr lang="en-CA" b="1" dirty="0"/>
              <a:t>June 2022 </a:t>
            </a:r>
            <a:endParaRPr lang="en-GB" b="1" dirty="0"/>
          </a:p>
        </p:txBody>
      </p:sp>
      <p:pic>
        <p:nvPicPr>
          <p:cNvPr id="7" name="Picture 6" descr="A screenshot of a computer&#10;&#10;Description automatically generated with medium confidence">
            <a:extLst>
              <a:ext uri="{FF2B5EF4-FFF2-40B4-BE49-F238E27FC236}">
                <a16:creationId xmlns:a16="http://schemas.microsoft.com/office/drawing/2014/main" id="{C0983C2A-82F8-04EC-FD4A-C883265A95FB}"/>
              </a:ext>
            </a:extLst>
          </p:cNvPr>
          <p:cNvPicPr>
            <a:picLocks noChangeAspect="1"/>
          </p:cNvPicPr>
          <p:nvPr/>
        </p:nvPicPr>
        <p:blipFill rotWithShape="1">
          <a:blip r:embed="rId2"/>
          <a:srcRect l="3741" r="37394"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graphicFrame>
        <p:nvGraphicFramePr>
          <p:cNvPr id="9" name="Content Placeholder 2">
            <a:extLst>
              <a:ext uri="{FF2B5EF4-FFF2-40B4-BE49-F238E27FC236}">
                <a16:creationId xmlns:a16="http://schemas.microsoft.com/office/drawing/2014/main" id="{5584E96D-3CBD-749F-E940-3E4A63BB7AC8}"/>
              </a:ext>
            </a:extLst>
          </p:cNvPr>
          <p:cNvGraphicFramePr>
            <a:graphicFrameLocks noGrp="1"/>
          </p:cNvGraphicFramePr>
          <p:nvPr>
            <p:ph idx="1"/>
            <p:extLst>
              <p:ext uri="{D42A27DB-BD31-4B8C-83A1-F6EECF244321}">
                <p14:modId xmlns:p14="http://schemas.microsoft.com/office/powerpoint/2010/main" val="255752518"/>
              </p:ext>
            </p:extLst>
          </p:nvPr>
        </p:nvGraphicFramePr>
        <p:xfrm>
          <a:off x="6513788" y="2333297"/>
          <a:ext cx="4840010" cy="3843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2656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B11F-CEC7-9EE3-0B8C-2DC7AEF2A464}"/>
              </a:ext>
            </a:extLst>
          </p:cNvPr>
          <p:cNvSpPr>
            <a:spLocks noGrp="1"/>
          </p:cNvSpPr>
          <p:nvPr>
            <p:ph type="title"/>
          </p:nvPr>
        </p:nvSpPr>
        <p:spPr>
          <a:xfrm>
            <a:off x="5297762" y="294397"/>
            <a:ext cx="6251110" cy="1783080"/>
          </a:xfrm>
        </p:spPr>
        <p:txBody>
          <a:bodyPr anchor="b">
            <a:normAutofit/>
          </a:bodyPr>
          <a:lstStyle/>
          <a:p>
            <a:r>
              <a:rPr lang="en-CA" sz="5400"/>
              <a:t>OAT treatment today</a:t>
            </a:r>
            <a:endParaRPr lang="en-GB" sz="5400"/>
          </a:p>
        </p:txBody>
      </p:sp>
      <p:sp>
        <p:nvSpPr>
          <p:cNvPr id="3" name="Content Placeholder 2">
            <a:extLst>
              <a:ext uri="{FF2B5EF4-FFF2-40B4-BE49-F238E27FC236}">
                <a16:creationId xmlns:a16="http://schemas.microsoft.com/office/drawing/2014/main" id="{24EEA7DF-42D5-1842-DB9D-536A0D01C86F}"/>
              </a:ext>
            </a:extLst>
          </p:cNvPr>
          <p:cNvSpPr>
            <a:spLocks noGrp="1"/>
          </p:cNvSpPr>
          <p:nvPr>
            <p:ph idx="1"/>
          </p:nvPr>
        </p:nvSpPr>
        <p:spPr>
          <a:xfrm>
            <a:off x="5297762" y="2393542"/>
            <a:ext cx="6251110" cy="3483864"/>
          </a:xfrm>
        </p:spPr>
        <p:txBody>
          <a:bodyPr>
            <a:normAutofit/>
          </a:bodyPr>
          <a:lstStyle/>
          <a:p>
            <a:r>
              <a:rPr lang="en-CA" sz="1900" u="sng" dirty="0"/>
              <a:t>Methadone</a:t>
            </a:r>
            <a:r>
              <a:rPr lang="en-CA" sz="1900" dirty="0"/>
              <a:t> - usually most requested in unstable fentanyl use; contingency-based, take-home dosing when stable; based on negative urine testing weekly; patient and public safety remain key concerns</a:t>
            </a:r>
          </a:p>
          <a:p>
            <a:r>
              <a:rPr lang="en-CA" sz="1900" u="sng" dirty="0"/>
              <a:t>Buprenorphine</a:t>
            </a:r>
            <a:r>
              <a:rPr lang="en-CA" sz="1900" dirty="0"/>
              <a:t>, may have 28 days of take home doses when stable, often with no observed doses – more flexible but not incentivized for prescribers or pharmacies</a:t>
            </a:r>
          </a:p>
          <a:p>
            <a:r>
              <a:rPr lang="en-CA" sz="1900" u="sng" dirty="0"/>
              <a:t>Slow-release oral morphine </a:t>
            </a:r>
            <a:r>
              <a:rPr lang="en-CA" sz="1900" dirty="0"/>
              <a:t>(SROM, </a:t>
            </a:r>
            <a:r>
              <a:rPr lang="en-CA" sz="1900" dirty="0" err="1"/>
              <a:t>Kadian</a:t>
            </a:r>
            <a:r>
              <a:rPr lang="en-CA" sz="1900" dirty="0"/>
              <a:t>®) – in conjunction with methadone; alone as OAT; early evidence</a:t>
            </a:r>
          </a:p>
          <a:p>
            <a:r>
              <a:rPr lang="en-CA" sz="1900" u="sng" dirty="0"/>
              <a:t>Injectable buprenorphine </a:t>
            </a:r>
            <a:r>
              <a:rPr lang="en-CA" sz="1900" dirty="0"/>
              <a:t>(</a:t>
            </a:r>
            <a:r>
              <a:rPr lang="en-CA" sz="1900" dirty="0" err="1"/>
              <a:t>Sublocade</a:t>
            </a:r>
            <a:r>
              <a:rPr lang="en-CA" sz="1900" dirty="0"/>
              <a:t>®):  Monthly injection</a:t>
            </a:r>
          </a:p>
          <a:p>
            <a:r>
              <a:rPr lang="en-CA" sz="1900" u="sng" dirty="0"/>
              <a:t>Naloxone kits </a:t>
            </a:r>
            <a:r>
              <a:rPr lang="en-CA" sz="1900" dirty="0"/>
              <a:t>– wide distribution, free, most pharmacies </a:t>
            </a:r>
            <a:endParaRPr lang="en-GB" sz="1900" dirty="0"/>
          </a:p>
        </p:txBody>
      </p:sp>
      <p:pic>
        <p:nvPicPr>
          <p:cNvPr id="10" name="Picture 9" descr="Stocked pharmacy shelves">
            <a:extLst>
              <a:ext uri="{FF2B5EF4-FFF2-40B4-BE49-F238E27FC236}">
                <a16:creationId xmlns:a16="http://schemas.microsoft.com/office/drawing/2014/main" id="{81E8586A-F37D-CB96-8D21-F61F580428CA}"/>
              </a:ext>
            </a:extLst>
          </p:cNvPr>
          <p:cNvPicPr>
            <a:picLocks noChangeAspect="1"/>
          </p:cNvPicPr>
          <p:nvPr/>
        </p:nvPicPr>
        <p:blipFill rotWithShape="1">
          <a:blip r:embed="rId2">
            <a:extLst>
              <a:ext uri="{28A0092B-C50C-407E-A947-70E740481C1C}">
                <a14:useLocalDpi xmlns:a14="http://schemas.microsoft.com/office/drawing/2010/main" val="0"/>
              </a:ext>
            </a:extLst>
          </a:blip>
          <a:srcRect l="35301" r="2649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4071088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B11F-CEC7-9EE3-0B8C-2DC7AEF2A464}"/>
              </a:ext>
            </a:extLst>
          </p:cNvPr>
          <p:cNvSpPr>
            <a:spLocks noGrp="1"/>
          </p:cNvSpPr>
          <p:nvPr>
            <p:ph type="title"/>
          </p:nvPr>
        </p:nvSpPr>
        <p:spPr>
          <a:xfrm>
            <a:off x="5297762" y="329184"/>
            <a:ext cx="6251110" cy="1783080"/>
          </a:xfrm>
        </p:spPr>
        <p:txBody>
          <a:bodyPr anchor="b">
            <a:normAutofit/>
          </a:bodyPr>
          <a:lstStyle/>
          <a:p>
            <a:r>
              <a:rPr lang="en-CA" sz="5400" dirty="0"/>
              <a:t>OAT treatment today</a:t>
            </a:r>
            <a:endParaRPr lang="en-GB" sz="5400" dirty="0"/>
          </a:p>
        </p:txBody>
      </p:sp>
      <p:sp>
        <p:nvSpPr>
          <p:cNvPr id="3" name="Content Placeholder 2">
            <a:extLst>
              <a:ext uri="{FF2B5EF4-FFF2-40B4-BE49-F238E27FC236}">
                <a16:creationId xmlns:a16="http://schemas.microsoft.com/office/drawing/2014/main" id="{24EEA7DF-42D5-1842-DB9D-536A0D01C86F}"/>
              </a:ext>
            </a:extLst>
          </p:cNvPr>
          <p:cNvSpPr>
            <a:spLocks noGrp="1"/>
          </p:cNvSpPr>
          <p:nvPr>
            <p:ph idx="1"/>
          </p:nvPr>
        </p:nvSpPr>
        <p:spPr>
          <a:xfrm>
            <a:off x="5249915" y="2291954"/>
            <a:ext cx="6251110" cy="3483864"/>
          </a:xfrm>
        </p:spPr>
        <p:txBody>
          <a:bodyPr>
            <a:normAutofit/>
          </a:bodyPr>
          <a:lstStyle/>
          <a:p>
            <a:r>
              <a:rPr lang="en-CA" sz="1900" dirty="0"/>
              <a:t>Most clinics in Ontario are methadone focused and provide little else </a:t>
            </a:r>
          </a:p>
          <a:p>
            <a:r>
              <a:rPr lang="en-CA" sz="1900" dirty="0"/>
              <a:t>Ideal (“dream team”) model provides access to primary care, HIV, HCV, mental health support and case management, plus pharmacist participation</a:t>
            </a:r>
          </a:p>
          <a:p>
            <a:r>
              <a:rPr lang="en-CA" sz="1900" dirty="0"/>
              <a:t>Most pharmacies dispense methadone, especially in larger urban areas</a:t>
            </a:r>
          </a:p>
          <a:p>
            <a:r>
              <a:rPr lang="en-CA" sz="1900" dirty="0"/>
              <a:t>Access in rural and remote communities challenging and buprenorphine lends itself to easier models</a:t>
            </a:r>
          </a:p>
          <a:p>
            <a:r>
              <a:rPr lang="en-CA" sz="1900" dirty="0"/>
              <a:t>Pharmacists usually communicate with prescribers – many clinics have a pharmacy inside – pros and cons</a:t>
            </a:r>
            <a:endParaRPr lang="en-GB" sz="1900" dirty="0"/>
          </a:p>
        </p:txBody>
      </p:sp>
      <p:pic>
        <p:nvPicPr>
          <p:cNvPr id="10" name="Picture 9" descr="Stocked pharmacy shelves">
            <a:extLst>
              <a:ext uri="{FF2B5EF4-FFF2-40B4-BE49-F238E27FC236}">
                <a16:creationId xmlns:a16="http://schemas.microsoft.com/office/drawing/2014/main" id="{81E8586A-F37D-CB96-8D21-F61F580428CA}"/>
              </a:ext>
            </a:extLst>
          </p:cNvPr>
          <p:cNvPicPr>
            <a:picLocks noChangeAspect="1"/>
          </p:cNvPicPr>
          <p:nvPr/>
        </p:nvPicPr>
        <p:blipFill rotWithShape="1">
          <a:blip r:embed="rId2">
            <a:extLst>
              <a:ext uri="{28A0092B-C50C-407E-A947-70E740481C1C}">
                <a14:useLocalDpi xmlns:a14="http://schemas.microsoft.com/office/drawing/2010/main" val="0"/>
              </a:ext>
            </a:extLst>
          </a:blip>
          <a:srcRect l="35301" r="2649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523268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C90745-1AB7-ED1D-5CC4-CBF680DF85A2}"/>
              </a:ext>
            </a:extLst>
          </p:cNvPr>
          <p:cNvPicPr>
            <a:picLocks noChangeAspect="1"/>
          </p:cNvPicPr>
          <p:nvPr/>
        </p:nvPicPr>
        <p:blipFill rotWithShape="1">
          <a:blip r:embed="rId2">
            <a:duotone>
              <a:schemeClr val="bg2">
                <a:shade val="45000"/>
                <a:satMod val="135000"/>
              </a:schemeClr>
              <a:prstClr val="white"/>
            </a:duotone>
          </a:blip>
          <a:srcRect t="16100" r="9091" b="7291"/>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7E9D07-D07A-AA62-68EA-3CB07979A73F}"/>
              </a:ext>
            </a:extLst>
          </p:cNvPr>
          <p:cNvSpPr>
            <a:spLocks noGrp="1"/>
          </p:cNvSpPr>
          <p:nvPr>
            <p:ph type="title"/>
          </p:nvPr>
        </p:nvSpPr>
        <p:spPr>
          <a:xfrm>
            <a:off x="838200" y="365125"/>
            <a:ext cx="10515600" cy="1325563"/>
          </a:xfrm>
        </p:spPr>
        <p:txBody>
          <a:bodyPr>
            <a:normAutofit/>
          </a:bodyPr>
          <a:lstStyle/>
          <a:p>
            <a:r>
              <a:rPr lang="en-CA" dirty="0"/>
              <a:t>2022 onward</a:t>
            </a:r>
          </a:p>
        </p:txBody>
      </p:sp>
      <p:graphicFrame>
        <p:nvGraphicFramePr>
          <p:cNvPr id="5" name="Content Placeholder 2">
            <a:extLst>
              <a:ext uri="{FF2B5EF4-FFF2-40B4-BE49-F238E27FC236}">
                <a16:creationId xmlns:a16="http://schemas.microsoft.com/office/drawing/2014/main" id="{BD34D1D9-A2E5-557B-A18B-249BF8825AD4}"/>
              </a:ext>
            </a:extLst>
          </p:cNvPr>
          <p:cNvGraphicFramePr>
            <a:graphicFrameLocks noGrp="1"/>
          </p:cNvGraphicFramePr>
          <p:nvPr>
            <p:ph idx="1"/>
            <p:extLst>
              <p:ext uri="{D42A27DB-BD31-4B8C-83A1-F6EECF244321}">
                <p14:modId xmlns:p14="http://schemas.microsoft.com/office/powerpoint/2010/main" val="17487401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6381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E71361D-F5D9-9192-A5D7-21D0FEBDCF69}"/>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700" b="1" kern="1200" dirty="0">
                <a:solidFill>
                  <a:srgbClr val="FFFFFF"/>
                </a:solidFill>
                <a:latin typeface="+mj-lt"/>
                <a:ea typeface="+mj-ea"/>
                <a:cs typeface="+mj-cs"/>
              </a:rPr>
              <a:t>May 2023</a:t>
            </a: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-Patient-</a:t>
            </a:r>
            <a:r>
              <a:rPr lang="en-US" sz="3700" kern="1200" dirty="0" err="1">
                <a:solidFill>
                  <a:srgbClr val="FFFFFF"/>
                </a:solidFill>
                <a:latin typeface="+mj-lt"/>
                <a:ea typeface="+mj-ea"/>
                <a:cs typeface="+mj-cs"/>
              </a:rPr>
              <a:t>centred</a:t>
            </a: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-Based on COVID lockdown study evidence </a:t>
            </a: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-Informed by PWLE and pharmacists</a:t>
            </a:r>
          </a:p>
        </p:txBody>
      </p:sp>
      <p:pic>
        <p:nvPicPr>
          <p:cNvPr id="9" name="Content Placeholder 8">
            <a:extLst>
              <a:ext uri="{FF2B5EF4-FFF2-40B4-BE49-F238E27FC236}">
                <a16:creationId xmlns:a16="http://schemas.microsoft.com/office/drawing/2014/main" id="{FE031FF8-6C4F-E37E-DDB4-B622A977E486}"/>
              </a:ext>
            </a:extLst>
          </p:cNvPr>
          <p:cNvPicPr>
            <a:picLocks noGrp="1" noChangeAspect="1"/>
          </p:cNvPicPr>
          <p:nvPr>
            <p:ph idx="1"/>
          </p:nvPr>
        </p:nvPicPr>
        <p:blipFill>
          <a:blip r:embed="rId2"/>
          <a:stretch>
            <a:fillRect/>
          </a:stretch>
        </p:blipFill>
        <p:spPr>
          <a:xfrm>
            <a:off x="6096000" y="311449"/>
            <a:ext cx="4945310" cy="6340139"/>
          </a:xfrm>
          <a:prstGeom prst="rect">
            <a:avLst/>
          </a:prstGeom>
        </p:spPr>
      </p:pic>
    </p:spTree>
    <p:extLst>
      <p:ext uri="{BB962C8B-B14F-4D97-AF65-F5344CB8AC3E}">
        <p14:creationId xmlns:p14="http://schemas.microsoft.com/office/powerpoint/2010/main" val="996829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619A65-D6A0-189D-D35F-F3760634F0ED}"/>
              </a:ext>
            </a:extLst>
          </p:cNvPr>
          <p:cNvSpPr>
            <a:spLocks noGrp="1"/>
          </p:cNvSpPr>
          <p:nvPr>
            <p:ph type="title"/>
          </p:nvPr>
        </p:nvSpPr>
        <p:spPr>
          <a:xfrm>
            <a:off x="640080" y="325369"/>
            <a:ext cx="4368602" cy="1956841"/>
          </a:xfrm>
        </p:spPr>
        <p:txBody>
          <a:bodyPr anchor="b">
            <a:normAutofit/>
          </a:bodyPr>
          <a:lstStyle/>
          <a:p>
            <a:r>
              <a:rPr lang="en-CA" sz="5400" dirty="0"/>
              <a:t>Andrew McLeod</a:t>
            </a:r>
            <a:endParaRPr lang="en-GB" sz="5400" dirty="0"/>
          </a:p>
        </p:txBody>
      </p:sp>
      <p:sp>
        <p:nvSpPr>
          <p:cNvPr id="6" name="Content Placeholder 5">
            <a:extLst>
              <a:ext uri="{FF2B5EF4-FFF2-40B4-BE49-F238E27FC236}">
                <a16:creationId xmlns:a16="http://schemas.microsoft.com/office/drawing/2014/main" id="{FF73B131-684B-A63F-7122-C16D9194B097}"/>
              </a:ext>
            </a:extLst>
          </p:cNvPr>
          <p:cNvSpPr>
            <a:spLocks noGrp="1"/>
          </p:cNvSpPr>
          <p:nvPr>
            <p:ph idx="1"/>
          </p:nvPr>
        </p:nvSpPr>
        <p:spPr>
          <a:xfrm>
            <a:off x="640080" y="2872899"/>
            <a:ext cx="4243589" cy="3320668"/>
          </a:xfrm>
        </p:spPr>
        <p:txBody>
          <a:bodyPr>
            <a:normAutofit/>
          </a:bodyPr>
          <a:lstStyle/>
          <a:p>
            <a:r>
              <a:rPr lang="en-US" sz="2200" dirty="0"/>
              <a:t>A personal account of being on OAT and in recovery from OUD</a:t>
            </a:r>
          </a:p>
          <a:p>
            <a:endParaRPr lang="en-GB" sz="2200" dirty="0"/>
          </a:p>
        </p:txBody>
      </p:sp>
      <p:pic>
        <p:nvPicPr>
          <p:cNvPr id="4" name="Picture 3">
            <a:extLst>
              <a:ext uri="{FF2B5EF4-FFF2-40B4-BE49-F238E27FC236}">
                <a16:creationId xmlns:a16="http://schemas.microsoft.com/office/drawing/2014/main" id="{E49B8F8E-9E53-5F16-072D-0A8957613537}"/>
              </a:ext>
            </a:extLst>
          </p:cNvPr>
          <p:cNvPicPr>
            <a:picLocks noChangeAspect="1"/>
          </p:cNvPicPr>
          <p:nvPr/>
        </p:nvPicPr>
        <p:blipFill rotWithShape="1">
          <a:blip r:embed="rId2"/>
          <a:srcRect b="303"/>
          <a:stretch/>
        </p:blipFill>
        <p:spPr>
          <a:xfrm>
            <a:off x="5313225"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40450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9B8F8E-9E53-5F16-072D-0A8957613537}"/>
              </a:ext>
            </a:extLst>
          </p:cNvPr>
          <p:cNvPicPr>
            <a:picLocks noChangeAspect="1"/>
          </p:cNvPicPr>
          <p:nvPr/>
        </p:nvPicPr>
        <p:blipFill rotWithShape="1">
          <a:blip r:embed="rId2"/>
          <a:srcRect t="7699" b="36051"/>
          <a:stretch/>
        </p:blipFill>
        <p:spPr>
          <a:xfrm>
            <a:off x="20" y="1"/>
            <a:ext cx="12191980" cy="6857999"/>
          </a:xfrm>
          <a:prstGeom prst="rect">
            <a:avLst/>
          </a:prstGeom>
        </p:spPr>
      </p:pic>
      <p:sp>
        <p:nvSpPr>
          <p:cNvPr id="5" name="Title 4">
            <a:extLst>
              <a:ext uri="{FF2B5EF4-FFF2-40B4-BE49-F238E27FC236}">
                <a16:creationId xmlns:a16="http://schemas.microsoft.com/office/drawing/2014/main" id="{E7619A65-D6A0-189D-D35F-F3760634F0ED}"/>
              </a:ext>
            </a:extLst>
          </p:cNvPr>
          <p:cNvSpPr>
            <a:spLocks noGrp="1"/>
          </p:cNvSpPr>
          <p:nvPr>
            <p:ph type="title"/>
          </p:nvPr>
        </p:nvSpPr>
        <p:spPr/>
        <p:txBody>
          <a:bodyPr/>
          <a:lstStyle/>
          <a:p>
            <a:r>
              <a:rPr lang="en-CA" dirty="0">
                <a:solidFill>
                  <a:schemeClr val="bg1"/>
                </a:solidFill>
              </a:rPr>
              <a:t>Learning Objectives</a:t>
            </a:r>
            <a:endParaRPr lang="en-GB" dirty="0">
              <a:solidFill>
                <a:schemeClr val="bg1"/>
              </a:solidFill>
            </a:endParaRPr>
          </a:p>
        </p:txBody>
      </p:sp>
      <p:sp>
        <p:nvSpPr>
          <p:cNvPr id="6" name="Content Placeholder 5">
            <a:extLst>
              <a:ext uri="{FF2B5EF4-FFF2-40B4-BE49-F238E27FC236}">
                <a16:creationId xmlns:a16="http://schemas.microsoft.com/office/drawing/2014/main" id="{FF73B131-684B-A63F-7122-C16D9194B097}"/>
              </a:ext>
            </a:extLst>
          </p:cNvPr>
          <p:cNvSpPr>
            <a:spLocks noGrp="1"/>
          </p:cNvSpPr>
          <p:nvPr>
            <p:ph idx="1"/>
          </p:nvPr>
        </p:nvSpPr>
        <p:spPr/>
        <p:txBody>
          <a:bodyPr/>
          <a:lstStyle/>
          <a:p>
            <a:r>
              <a:rPr lang="en-CA" dirty="0">
                <a:solidFill>
                  <a:schemeClr val="bg1"/>
                </a:solidFill>
              </a:rPr>
              <a:t>Describe methadone regulation in Ontario between 1980-2015</a:t>
            </a:r>
          </a:p>
          <a:p>
            <a:r>
              <a:rPr lang="en-CA" dirty="0">
                <a:solidFill>
                  <a:schemeClr val="bg1"/>
                </a:solidFill>
              </a:rPr>
              <a:t>Describe impact of fentanyl in the street supply, and of COVID-19, on policy and practice change in 2018-2022</a:t>
            </a:r>
            <a:endParaRPr lang="en-CA" b="1" dirty="0">
              <a:solidFill>
                <a:schemeClr val="bg1"/>
              </a:solidFill>
            </a:endParaRPr>
          </a:p>
          <a:p>
            <a:r>
              <a:rPr lang="en-CA" dirty="0">
                <a:solidFill>
                  <a:schemeClr val="bg1"/>
                </a:solidFill>
              </a:rPr>
              <a:t>Understand one individual’s experience with methadone treatment in Ontario</a:t>
            </a:r>
          </a:p>
          <a:p>
            <a:endParaRPr lang="en-CA" dirty="0">
              <a:solidFill>
                <a:schemeClr val="bg1"/>
              </a:solidFill>
            </a:endParaRPr>
          </a:p>
          <a:p>
            <a:r>
              <a:rPr lang="en-CA" b="1" u="sng" dirty="0">
                <a:solidFill>
                  <a:srgbClr val="FFFFFF"/>
                </a:solidFill>
              </a:rPr>
              <a:t>META:PHI </a:t>
            </a:r>
            <a:r>
              <a:rPr lang="en-CA" dirty="0">
                <a:solidFill>
                  <a:srgbClr val="FFFFFF"/>
                </a:solidFill>
              </a:rPr>
              <a:t>= MENTORING, EDUCATION and clinical TOOLS for ADDICTION: PARTNERS IN HEALTH INTEGRATION (Women’s College Hospital, Ontario Ministry of Health)</a:t>
            </a:r>
            <a:endParaRPr lang="en-CA" dirty="0">
              <a:solidFill>
                <a:schemeClr val="bg1"/>
              </a:solidFill>
            </a:endParaRPr>
          </a:p>
          <a:p>
            <a:pPr marL="0" indent="0">
              <a:buNone/>
            </a:pPr>
            <a:endParaRPr lang="en-GB" dirty="0">
              <a:solidFill>
                <a:schemeClr val="bg1"/>
              </a:solidFill>
            </a:endParaRPr>
          </a:p>
          <a:p>
            <a:endParaRPr lang="en-GB" dirty="0"/>
          </a:p>
        </p:txBody>
      </p:sp>
    </p:spTree>
    <p:extLst>
      <p:ext uri="{BB962C8B-B14F-4D97-AF65-F5344CB8AC3E}">
        <p14:creationId xmlns:p14="http://schemas.microsoft.com/office/powerpoint/2010/main" val="532873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4DD800-3777-B581-82F8-B619AF23F70F}"/>
              </a:ext>
            </a:extLst>
          </p:cNvPr>
          <p:cNvPicPr>
            <a:picLocks noChangeAspect="1"/>
          </p:cNvPicPr>
          <p:nvPr/>
        </p:nvPicPr>
        <p:blipFill rotWithShape="1">
          <a:blip r:embed="rId2">
            <a:duotone>
              <a:schemeClr val="bg2">
                <a:shade val="45000"/>
                <a:satMod val="135000"/>
              </a:schemeClr>
              <a:prstClr val="white"/>
            </a:duotone>
          </a:blip>
          <a:srcRect t="5019" r="6563" b="1545"/>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D02DCD-7984-1264-E4EB-BA68A7863E73}"/>
              </a:ext>
            </a:extLst>
          </p:cNvPr>
          <p:cNvSpPr>
            <a:spLocks noGrp="1"/>
          </p:cNvSpPr>
          <p:nvPr>
            <p:ph type="title"/>
          </p:nvPr>
        </p:nvSpPr>
        <p:spPr>
          <a:xfrm>
            <a:off x="838200" y="365125"/>
            <a:ext cx="10515600" cy="1325563"/>
          </a:xfrm>
        </p:spPr>
        <p:txBody>
          <a:bodyPr>
            <a:normAutofit/>
          </a:bodyPr>
          <a:lstStyle/>
          <a:p>
            <a:r>
              <a:rPr lang="en-CA"/>
              <a:t>Our conclusions…</a:t>
            </a:r>
          </a:p>
        </p:txBody>
      </p:sp>
      <p:graphicFrame>
        <p:nvGraphicFramePr>
          <p:cNvPr id="5" name="Content Placeholder 2">
            <a:extLst>
              <a:ext uri="{FF2B5EF4-FFF2-40B4-BE49-F238E27FC236}">
                <a16:creationId xmlns:a16="http://schemas.microsoft.com/office/drawing/2014/main" id="{43BA1E7C-C2AC-2B1B-6A74-E5A14C7E3477}"/>
              </a:ext>
            </a:extLst>
          </p:cNvPr>
          <p:cNvGraphicFramePr>
            <a:graphicFrameLocks noGrp="1"/>
          </p:cNvGraphicFramePr>
          <p:nvPr>
            <p:ph idx="1"/>
            <p:extLst>
              <p:ext uri="{D42A27DB-BD31-4B8C-83A1-F6EECF244321}">
                <p14:modId xmlns:p14="http://schemas.microsoft.com/office/powerpoint/2010/main" val="38870106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1609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67F0A-3584-E5FD-123F-D5903774F506}"/>
              </a:ext>
            </a:extLst>
          </p:cNvPr>
          <p:cNvSpPr>
            <a:spLocks noGrp="1"/>
          </p:cNvSpPr>
          <p:nvPr>
            <p:ph type="title"/>
          </p:nvPr>
        </p:nvSpPr>
        <p:spPr/>
        <p:txBody>
          <a:bodyPr/>
          <a:lstStyle/>
          <a:p>
            <a:r>
              <a:rPr lang="en-CA" dirty="0"/>
              <a:t>Post-test question #1</a:t>
            </a:r>
            <a:endParaRPr lang="en-GB" dirty="0"/>
          </a:p>
        </p:txBody>
      </p:sp>
      <p:sp>
        <p:nvSpPr>
          <p:cNvPr id="3" name="Content Placeholder 2">
            <a:extLst>
              <a:ext uri="{FF2B5EF4-FFF2-40B4-BE49-F238E27FC236}">
                <a16:creationId xmlns:a16="http://schemas.microsoft.com/office/drawing/2014/main" id="{19CF19A3-2D5E-F36E-D513-A69B8C053856}"/>
              </a:ext>
            </a:extLst>
          </p:cNvPr>
          <p:cNvSpPr>
            <a:spLocks noGrp="1"/>
          </p:cNvSpPr>
          <p:nvPr>
            <p:ph idx="1"/>
          </p:nvPr>
        </p:nvSpPr>
        <p:spPr>
          <a:xfrm>
            <a:off x="1106557" y="1785868"/>
            <a:ext cx="10515600" cy="4351338"/>
          </a:xfrm>
        </p:spPr>
        <p:txBody>
          <a:bodyPr/>
          <a:lstStyle/>
          <a:p>
            <a:pPr marL="0" indent="0">
              <a:buNone/>
            </a:pPr>
            <a:r>
              <a:rPr lang="en-CA" dirty="0"/>
              <a:t>Benefits of a closely regulated methadone program are: </a:t>
            </a:r>
          </a:p>
          <a:p>
            <a:pPr marL="514350" indent="-514350">
              <a:buFont typeface="+mj-lt"/>
              <a:buAutoNum type="arabicPeriod"/>
            </a:pPr>
            <a:r>
              <a:rPr lang="en-CA" dirty="0"/>
              <a:t>High</a:t>
            </a:r>
            <a:r>
              <a:rPr lang="en-CA" sz="2800" dirty="0"/>
              <a:t> compliance with titration schedule</a:t>
            </a:r>
          </a:p>
          <a:p>
            <a:pPr marL="514350" indent="-514350">
              <a:buFont typeface="+mj-lt"/>
              <a:buAutoNum type="arabicPeriod"/>
            </a:pPr>
            <a:r>
              <a:rPr lang="en-CA" sz="2800" dirty="0"/>
              <a:t>Lower risk of iatrogenic overdose </a:t>
            </a:r>
          </a:p>
          <a:p>
            <a:pPr marL="514350" indent="-514350">
              <a:buFont typeface="+mj-lt"/>
              <a:buAutoNum type="arabicPeriod"/>
            </a:pPr>
            <a:r>
              <a:rPr lang="en-CA" sz="2800" dirty="0"/>
              <a:t>Take-home dose regulations may reduce deaths due to diverted methadone in opioid naïve persons</a:t>
            </a:r>
          </a:p>
          <a:p>
            <a:pPr marL="514350" indent="-514350">
              <a:buFont typeface="+mj-lt"/>
              <a:buAutoNum type="arabicPeriod"/>
            </a:pPr>
            <a:r>
              <a:rPr lang="en-CA" dirty="0"/>
              <a:t>All of the above</a:t>
            </a:r>
            <a:endParaRPr lang="en-CA" sz="2800" dirty="0"/>
          </a:p>
          <a:p>
            <a:pPr marL="514350" indent="-514350">
              <a:buFont typeface="+mj-lt"/>
              <a:buAutoNum type="arabicPeriod"/>
            </a:pPr>
            <a:endParaRPr lang="en-GB" dirty="0"/>
          </a:p>
        </p:txBody>
      </p:sp>
    </p:spTree>
    <p:extLst>
      <p:ext uri="{BB962C8B-B14F-4D97-AF65-F5344CB8AC3E}">
        <p14:creationId xmlns:p14="http://schemas.microsoft.com/office/powerpoint/2010/main" val="571241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67F0A-3584-E5FD-123F-D5903774F506}"/>
              </a:ext>
            </a:extLst>
          </p:cNvPr>
          <p:cNvSpPr>
            <a:spLocks noGrp="1"/>
          </p:cNvSpPr>
          <p:nvPr>
            <p:ph type="title"/>
          </p:nvPr>
        </p:nvSpPr>
        <p:spPr/>
        <p:txBody>
          <a:bodyPr/>
          <a:lstStyle/>
          <a:p>
            <a:r>
              <a:rPr lang="en-CA" dirty="0"/>
              <a:t>Post-test question #1</a:t>
            </a:r>
            <a:endParaRPr lang="en-GB" dirty="0"/>
          </a:p>
        </p:txBody>
      </p:sp>
      <p:sp>
        <p:nvSpPr>
          <p:cNvPr id="3" name="Content Placeholder 2">
            <a:extLst>
              <a:ext uri="{FF2B5EF4-FFF2-40B4-BE49-F238E27FC236}">
                <a16:creationId xmlns:a16="http://schemas.microsoft.com/office/drawing/2014/main" id="{19CF19A3-2D5E-F36E-D513-A69B8C053856}"/>
              </a:ext>
            </a:extLst>
          </p:cNvPr>
          <p:cNvSpPr>
            <a:spLocks noGrp="1"/>
          </p:cNvSpPr>
          <p:nvPr>
            <p:ph idx="1"/>
          </p:nvPr>
        </p:nvSpPr>
        <p:spPr>
          <a:xfrm>
            <a:off x="1106557" y="1785868"/>
            <a:ext cx="10515600" cy="4351338"/>
          </a:xfrm>
        </p:spPr>
        <p:txBody>
          <a:bodyPr/>
          <a:lstStyle/>
          <a:p>
            <a:pPr marL="0" indent="0">
              <a:buNone/>
            </a:pPr>
            <a:r>
              <a:rPr lang="en-CA" dirty="0"/>
              <a:t>Benefits of a closely regulated methadone program are: </a:t>
            </a:r>
          </a:p>
          <a:p>
            <a:pPr marL="514350" indent="-514350">
              <a:buFont typeface="+mj-lt"/>
              <a:buAutoNum type="arabicPeriod"/>
            </a:pPr>
            <a:r>
              <a:rPr lang="en-CA" dirty="0"/>
              <a:t>High</a:t>
            </a:r>
            <a:r>
              <a:rPr lang="en-CA" sz="2800" dirty="0"/>
              <a:t> compliance with titration schedule</a:t>
            </a:r>
          </a:p>
          <a:p>
            <a:pPr marL="514350" indent="-514350">
              <a:buFont typeface="+mj-lt"/>
              <a:buAutoNum type="arabicPeriod"/>
            </a:pPr>
            <a:r>
              <a:rPr lang="en-CA" sz="2800" dirty="0"/>
              <a:t>Lower risk of iatrogenic overdose </a:t>
            </a:r>
          </a:p>
          <a:p>
            <a:pPr marL="514350" indent="-514350">
              <a:buFont typeface="+mj-lt"/>
              <a:buAutoNum type="arabicPeriod"/>
            </a:pPr>
            <a:r>
              <a:rPr lang="en-CA" sz="2800" dirty="0"/>
              <a:t>Take-home dose regulations may reduce deaths due to diverted methadone in opioid naïve persons</a:t>
            </a:r>
          </a:p>
          <a:p>
            <a:pPr marL="514350" indent="-514350">
              <a:buFont typeface="+mj-lt"/>
              <a:buAutoNum type="arabicPeriod"/>
            </a:pPr>
            <a:r>
              <a:rPr lang="en-CA" dirty="0">
                <a:highlight>
                  <a:srgbClr val="FFFF00"/>
                </a:highlight>
              </a:rPr>
              <a:t>All of the above</a:t>
            </a:r>
            <a:endParaRPr lang="en-CA" sz="2800" dirty="0">
              <a:highlight>
                <a:srgbClr val="FFFF00"/>
              </a:highlight>
            </a:endParaRPr>
          </a:p>
          <a:p>
            <a:pPr marL="514350" indent="-514350">
              <a:buFont typeface="+mj-lt"/>
              <a:buAutoNum type="arabicPeriod"/>
            </a:pPr>
            <a:endParaRPr lang="en-GB" dirty="0"/>
          </a:p>
        </p:txBody>
      </p:sp>
    </p:spTree>
    <p:extLst>
      <p:ext uri="{BB962C8B-B14F-4D97-AF65-F5344CB8AC3E}">
        <p14:creationId xmlns:p14="http://schemas.microsoft.com/office/powerpoint/2010/main" val="3065772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E5293-8DA6-ABA2-AB53-3423E669A12D}"/>
              </a:ext>
            </a:extLst>
          </p:cNvPr>
          <p:cNvSpPr>
            <a:spLocks noGrp="1"/>
          </p:cNvSpPr>
          <p:nvPr>
            <p:ph type="title"/>
          </p:nvPr>
        </p:nvSpPr>
        <p:spPr/>
        <p:txBody>
          <a:bodyPr/>
          <a:lstStyle/>
          <a:p>
            <a:r>
              <a:rPr lang="en-CA" dirty="0"/>
              <a:t>Post-test question #2</a:t>
            </a:r>
            <a:endParaRPr lang="en-GB" dirty="0"/>
          </a:p>
        </p:txBody>
      </p:sp>
      <p:sp>
        <p:nvSpPr>
          <p:cNvPr id="3" name="Content Placeholder 2">
            <a:extLst>
              <a:ext uri="{FF2B5EF4-FFF2-40B4-BE49-F238E27FC236}">
                <a16:creationId xmlns:a16="http://schemas.microsoft.com/office/drawing/2014/main" id="{BA50701A-FA20-5D66-E804-FDD50B21BEC7}"/>
              </a:ext>
            </a:extLst>
          </p:cNvPr>
          <p:cNvSpPr>
            <a:spLocks noGrp="1"/>
          </p:cNvSpPr>
          <p:nvPr>
            <p:ph idx="1"/>
          </p:nvPr>
        </p:nvSpPr>
        <p:spPr/>
        <p:txBody>
          <a:bodyPr/>
          <a:lstStyle/>
          <a:p>
            <a:pPr marL="0" indent="0">
              <a:buNone/>
            </a:pPr>
            <a:r>
              <a:rPr lang="en-CA" dirty="0"/>
              <a:t>Integration of OAT with primary care is likely to:</a:t>
            </a:r>
          </a:p>
          <a:p>
            <a:pPr marL="0" indent="0">
              <a:buNone/>
            </a:pPr>
            <a:endParaRPr lang="en-CA" dirty="0"/>
          </a:p>
          <a:p>
            <a:pPr marL="514350" indent="-514350">
              <a:buFont typeface="+mj-lt"/>
              <a:buAutoNum type="arabicPeriod"/>
            </a:pPr>
            <a:r>
              <a:rPr lang="en-CA" dirty="0"/>
              <a:t>Improve quality of care</a:t>
            </a:r>
          </a:p>
          <a:p>
            <a:pPr marL="514350" indent="-514350">
              <a:buFont typeface="+mj-lt"/>
              <a:buAutoNum type="arabicPeriod"/>
            </a:pPr>
            <a:r>
              <a:rPr lang="en-CA" dirty="0"/>
              <a:t>Decrease access to substance treatment</a:t>
            </a:r>
          </a:p>
          <a:p>
            <a:pPr marL="514350" indent="-514350">
              <a:buFont typeface="+mj-lt"/>
              <a:buAutoNum type="arabicPeriod"/>
            </a:pPr>
            <a:r>
              <a:rPr lang="en-CA" dirty="0"/>
              <a:t>Reduce rates of retention on methadone</a:t>
            </a:r>
          </a:p>
          <a:p>
            <a:pPr marL="514350" indent="-514350">
              <a:buFont typeface="+mj-lt"/>
              <a:buAutoNum type="arabicPeriod"/>
            </a:pPr>
            <a:r>
              <a:rPr lang="en-CA" dirty="0"/>
              <a:t>All of the above</a:t>
            </a:r>
          </a:p>
          <a:p>
            <a:pPr marL="514350" indent="-514350">
              <a:buFont typeface="+mj-lt"/>
              <a:buAutoNum type="arabicPeriod"/>
            </a:pPr>
            <a:r>
              <a:rPr lang="en-CA" dirty="0"/>
              <a:t>None of the above</a:t>
            </a:r>
            <a:endParaRPr lang="en-GB" dirty="0"/>
          </a:p>
          <a:p>
            <a:pPr marL="514350" indent="-514350">
              <a:buFont typeface="+mj-lt"/>
              <a:buAutoNum type="arabicPeriod"/>
            </a:pPr>
            <a:endParaRPr lang="en-CA" dirty="0"/>
          </a:p>
        </p:txBody>
      </p:sp>
    </p:spTree>
    <p:extLst>
      <p:ext uri="{BB962C8B-B14F-4D97-AF65-F5344CB8AC3E}">
        <p14:creationId xmlns:p14="http://schemas.microsoft.com/office/powerpoint/2010/main" val="1014985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E5293-8DA6-ABA2-AB53-3423E669A12D}"/>
              </a:ext>
            </a:extLst>
          </p:cNvPr>
          <p:cNvSpPr>
            <a:spLocks noGrp="1"/>
          </p:cNvSpPr>
          <p:nvPr>
            <p:ph type="title"/>
          </p:nvPr>
        </p:nvSpPr>
        <p:spPr/>
        <p:txBody>
          <a:bodyPr/>
          <a:lstStyle/>
          <a:p>
            <a:r>
              <a:rPr lang="en-CA" dirty="0"/>
              <a:t>Post-test question #2</a:t>
            </a:r>
            <a:endParaRPr lang="en-GB" dirty="0"/>
          </a:p>
        </p:txBody>
      </p:sp>
      <p:sp>
        <p:nvSpPr>
          <p:cNvPr id="3" name="Content Placeholder 2">
            <a:extLst>
              <a:ext uri="{FF2B5EF4-FFF2-40B4-BE49-F238E27FC236}">
                <a16:creationId xmlns:a16="http://schemas.microsoft.com/office/drawing/2014/main" id="{BA50701A-FA20-5D66-E804-FDD50B21BEC7}"/>
              </a:ext>
            </a:extLst>
          </p:cNvPr>
          <p:cNvSpPr>
            <a:spLocks noGrp="1"/>
          </p:cNvSpPr>
          <p:nvPr>
            <p:ph idx="1"/>
          </p:nvPr>
        </p:nvSpPr>
        <p:spPr/>
        <p:txBody>
          <a:bodyPr/>
          <a:lstStyle/>
          <a:p>
            <a:pPr marL="0" indent="0">
              <a:buNone/>
            </a:pPr>
            <a:r>
              <a:rPr lang="en-CA" dirty="0"/>
              <a:t>Integration of OAT with primary care is likely to:</a:t>
            </a:r>
          </a:p>
          <a:p>
            <a:pPr marL="0" indent="0">
              <a:buNone/>
            </a:pPr>
            <a:endParaRPr lang="en-CA" dirty="0"/>
          </a:p>
          <a:p>
            <a:pPr marL="514350" indent="-514350">
              <a:buFont typeface="+mj-lt"/>
              <a:buAutoNum type="arabicPeriod"/>
            </a:pPr>
            <a:r>
              <a:rPr lang="en-CA" dirty="0">
                <a:highlight>
                  <a:srgbClr val="FFFF00"/>
                </a:highlight>
              </a:rPr>
              <a:t>Improve quality of care</a:t>
            </a:r>
          </a:p>
          <a:p>
            <a:pPr marL="514350" indent="-514350">
              <a:buFont typeface="+mj-lt"/>
              <a:buAutoNum type="arabicPeriod"/>
            </a:pPr>
            <a:r>
              <a:rPr lang="en-CA" dirty="0"/>
              <a:t>Decrease access to substance treatment</a:t>
            </a:r>
          </a:p>
          <a:p>
            <a:pPr marL="514350" indent="-514350">
              <a:buFont typeface="+mj-lt"/>
              <a:buAutoNum type="arabicPeriod"/>
            </a:pPr>
            <a:r>
              <a:rPr lang="en-CA" dirty="0"/>
              <a:t>Reduce rates of retention on methadone</a:t>
            </a:r>
          </a:p>
          <a:p>
            <a:pPr marL="514350" indent="-514350">
              <a:buFont typeface="+mj-lt"/>
              <a:buAutoNum type="arabicPeriod"/>
            </a:pPr>
            <a:r>
              <a:rPr lang="en-CA" dirty="0"/>
              <a:t>All of the above</a:t>
            </a:r>
          </a:p>
          <a:p>
            <a:pPr marL="514350" indent="-514350">
              <a:buFont typeface="+mj-lt"/>
              <a:buAutoNum type="arabicPeriod"/>
            </a:pPr>
            <a:r>
              <a:rPr lang="en-CA" dirty="0"/>
              <a:t>None of the above</a:t>
            </a:r>
            <a:endParaRPr lang="en-GB" dirty="0"/>
          </a:p>
          <a:p>
            <a:pPr marL="514350" indent="-514350">
              <a:buFont typeface="+mj-lt"/>
              <a:buAutoNum type="arabicPeriod"/>
            </a:pPr>
            <a:endParaRPr lang="en-CA" dirty="0"/>
          </a:p>
        </p:txBody>
      </p:sp>
    </p:spTree>
    <p:extLst>
      <p:ext uri="{BB962C8B-B14F-4D97-AF65-F5344CB8AC3E}">
        <p14:creationId xmlns:p14="http://schemas.microsoft.com/office/powerpoint/2010/main" val="507860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392A1-FF2D-F9BC-B70A-D30D6FF7BDB2}"/>
              </a:ext>
            </a:extLst>
          </p:cNvPr>
          <p:cNvSpPr>
            <a:spLocks noGrp="1"/>
          </p:cNvSpPr>
          <p:nvPr>
            <p:ph type="title"/>
          </p:nvPr>
        </p:nvSpPr>
        <p:spPr/>
        <p:txBody>
          <a:bodyPr/>
          <a:lstStyle/>
          <a:p>
            <a:r>
              <a:rPr lang="en-CA" dirty="0"/>
              <a:t>Post-test question #3</a:t>
            </a:r>
            <a:endParaRPr lang="en-GB" dirty="0"/>
          </a:p>
        </p:txBody>
      </p:sp>
      <p:sp>
        <p:nvSpPr>
          <p:cNvPr id="3" name="Content Placeholder 2">
            <a:extLst>
              <a:ext uri="{FF2B5EF4-FFF2-40B4-BE49-F238E27FC236}">
                <a16:creationId xmlns:a16="http://schemas.microsoft.com/office/drawing/2014/main" id="{DC24214B-2315-A5E2-7052-1DBCE9D69167}"/>
              </a:ext>
            </a:extLst>
          </p:cNvPr>
          <p:cNvSpPr>
            <a:spLocks noGrp="1"/>
          </p:cNvSpPr>
          <p:nvPr>
            <p:ph idx="1"/>
          </p:nvPr>
        </p:nvSpPr>
        <p:spPr/>
        <p:txBody>
          <a:bodyPr/>
          <a:lstStyle/>
          <a:p>
            <a:pPr marL="0" indent="0">
              <a:buNone/>
            </a:pPr>
            <a:r>
              <a:rPr lang="en-CA" dirty="0"/>
              <a:t>The appearance of fentanyl in the street supply:</a:t>
            </a:r>
          </a:p>
          <a:p>
            <a:pPr marL="514350" indent="-514350">
              <a:buFont typeface="+mj-lt"/>
              <a:buAutoNum type="arabicPeriod"/>
            </a:pPr>
            <a:r>
              <a:rPr lang="en-CA" dirty="0"/>
              <a:t>Increased opioid tolerance in many people with OUD</a:t>
            </a:r>
          </a:p>
          <a:p>
            <a:pPr marL="514350" indent="-514350">
              <a:buFont typeface="+mj-lt"/>
              <a:buAutoNum type="arabicPeriod"/>
            </a:pPr>
            <a:r>
              <a:rPr lang="en-CA" dirty="0"/>
              <a:t>Increased demand for stronger opioids</a:t>
            </a:r>
          </a:p>
          <a:p>
            <a:pPr marL="514350" indent="-514350">
              <a:buFont typeface="+mj-lt"/>
              <a:buAutoNum type="arabicPeriod"/>
            </a:pPr>
            <a:r>
              <a:rPr lang="en-CA" dirty="0"/>
              <a:t>Increased overdose death rates</a:t>
            </a:r>
          </a:p>
          <a:p>
            <a:pPr marL="514350" indent="-514350">
              <a:buFont typeface="+mj-lt"/>
              <a:buAutoNum type="arabicPeriod"/>
            </a:pPr>
            <a:r>
              <a:rPr lang="en-CA" dirty="0"/>
              <a:t>Increased retention in treatment due to higher demand for methadone</a:t>
            </a:r>
          </a:p>
          <a:p>
            <a:pPr marL="514350" indent="-514350">
              <a:buFont typeface="+mj-lt"/>
              <a:buAutoNum type="arabicPeriod"/>
            </a:pPr>
            <a:endParaRPr lang="en-CA" dirty="0"/>
          </a:p>
          <a:p>
            <a:pPr marL="0" indent="0">
              <a:buNone/>
            </a:pPr>
            <a:r>
              <a:rPr lang="en-CA" dirty="0"/>
              <a:t>--------WHICH OF THE ABOVE IS INCORRECT?</a:t>
            </a:r>
          </a:p>
          <a:p>
            <a:pPr marL="514350" indent="-514350">
              <a:buFont typeface="+mj-lt"/>
              <a:buAutoNum type="arabicPeriod"/>
            </a:pPr>
            <a:endParaRPr lang="en-GB" dirty="0"/>
          </a:p>
        </p:txBody>
      </p:sp>
    </p:spTree>
    <p:extLst>
      <p:ext uri="{BB962C8B-B14F-4D97-AF65-F5344CB8AC3E}">
        <p14:creationId xmlns:p14="http://schemas.microsoft.com/office/powerpoint/2010/main" val="992497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392A1-FF2D-F9BC-B70A-D30D6FF7BDB2}"/>
              </a:ext>
            </a:extLst>
          </p:cNvPr>
          <p:cNvSpPr>
            <a:spLocks noGrp="1"/>
          </p:cNvSpPr>
          <p:nvPr>
            <p:ph type="title"/>
          </p:nvPr>
        </p:nvSpPr>
        <p:spPr/>
        <p:txBody>
          <a:bodyPr/>
          <a:lstStyle/>
          <a:p>
            <a:r>
              <a:rPr lang="en-CA" dirty="0"/>
              <a:t>Post-test question #3</a:t>
            </a:r>
            <a:endParaRPr lang="en-GB" dirty="0"/>
          </a:p>
        </p:txBody>
      </p:sp>
      <p:sp>
        <p:nvSpPr>
          <p:cNvPr id="3" name="Content Placeholder 2">
            <a:extLst>
              <a:ext uri="{FF2B5EF4-FFF2-40B4-BE49-F238E27FC236}">
                <a16:creationId xmlns:a16="http://schemas.microsoft.com/office/drawing/2014/main" id="{DC24214B-2315-A5E2-7052-1DBCE9D69167}"/>
              </a:ext>
            </a:extLst>
          </p:cNvPr>
          <p:cNvSpPr>
            <a:spLocks noGrp="1"/>
          </p:cNvSpPr>
          <p:nvPr>
            <p:ph idx="1"/>
          </p:nvPr>
        </p:nvSpPr>
        <p:spPr/>
        <p:txBody>
          <a:bodyPr/>
          <a:lstStyle/>
          <a:p>
            <a:pPr marL="0" indent="0">
              <a:buNone/>
            </a:pPr>
            <a:r>
              <a:rPr lang="en-CA" dirty="0"/>
              <a:t>The appearance of fentanyl in the street supply:</a:t>
            </a:r>
          </a:p>
          <a:p>
            <a:pPr marL="514350" indent="-514350">
              <a:buFont typeface="+mj-lt"/>
              <a:buAutoNum type="arabicPeriod"/>
            </a:pPr>
            <a:r>
              <a:rPr lang="en-CA" dirty="0"/>
              <a:t>Increased opioid tolerance in many people with OUD</a:t>
            </a:r>
          </a:p>
          <a:p>
            <a:pPr marL="514350" indent="-514350">
              <a:buFont typeface="+mj-lt"/>
              <a:buAutoNum type="arabicPeriod"/>
            </a:pPr>
            <a:r>
              <a:rPr lang="en-CA" dirty="0"/>
              <a:t>Increased demand for stronger opioids</a:t>
            </a:r>
          </a:p>
          <a:p>
            <a:pPr marL="514350" indent="-514350">
              <a:buFont typeface="+mj-lt"/>
              <a:buAutoNum type="arabicPeriod"/>
            </a:pPr>
            <a:r>
              <a:rPr lang="en-CA" dirty="0"/>
              <a:t>Increased overdose death rates</a:t>
            </a:r>
          </a:p>
          <a:p>
            <a:pPr marL="514350" indent="-514350">
              <a:buFont typeface="+mj-lt"/>
              <a:buAutoNum type="arabicPeriod"/>
            </a:pPr>
            <a:r>
              <a:rPr lang="en-CA" dirty="0">
                <a:highlight>
                  <a:srgbClr val="FFFF00"/>
                </a:highlight>
              </a:rPr>
              <a:t>Increased retention in treatment due to higher demand for methadone</a:t>
            </a:r>
          </a:p>
          <a:p>
            <a:pPr marL="514350" indent="-514350">
              <a:buFont typeface="+mj-lt"/>
              <a:buAutoNum type="arabicPeriod"/>
            </a:pPr>
            <a:endParaRPr lang="en-CA" dirty="0"/>
          </a:p>
          <a:p>
            <a:pPr marL="0" indent="0">
              <a:buNone/>
            </a:pPr>
            <a:r>
              <a:rPr lang="en-CA" dirty="0"/>
              <a:t>--------WHICH OF THE ABOVE IS INCORRECT?</a:t>
            </a:r>
          </a:p>
          <a:p>
            <a:pPr marL="514350" indent="-514350">
              <a:buFont typeface="+mj-lt"/>
              <a:buAutoNum type="arabicPeriod"/>
            </a:pPr>
            <a:endParaRPr lang="en-GB" dirty="0"/>
          </a:p>
        </p:txBody>
      </p:sp>
    </p:spTree>
    <p:extLst>
      <p:ext uri="{BB962C8B-B14F-4D97-AF65-F5344CB8AC3E}">
        <p14:creationId xmlns:p14="http://schemas.microsoft.com/office/powerpoint/2010/main" val="3715741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E4950-3F13-1974-EC06-74940A331B24}"/>
              </a:ext>
            </a:extLst>
          </p:cNvPr>
          <p:cNvSpPr>
            <a:spLocks noGrp="1"/>
          </p:cNvSpPr>
          <p:nvPr>
            <p:ph type="title"/>
          </p:nvPr>
        </p:nvSpPr>
        <p:spPr/>
        <p:txBody>
          <a:bodyPr/>
          <a:lstStyle/>
          <a:p>
            <a:r>
              <a:rPr lang="en-CA" dirty="0"/>
              <a:t>Post-test question #4</a:t>
            </a:r>
            <a:endParaRPr lang="en-GB" dirty="0"/>
          </a:p>
        </p:txBody>
      </p:sp>
      <p:sp>
        <p:nvSpPr>
          <p:cNvPr id="3" name="Content Placeholder 2">
            <a:extLst>
              <a:ext uri="{FF2B5EF4-FFF2-40B4-BE49-F238E27FC236}">
                <a16:creationId xmlns:a16="http://schemas.microsoft.com/office/drawing/2014/main" id="{DF77F8F8-354C-EBDF-266A-24DA43714E9E}"/>
              </a:ext>
            </a:extLst>
          </p:cNvPr>
          <p:cNvSpPr>
            <a:spLocks noGrp="1"/>
          </p:cNvSpPr>
          <p:nvPr>
            <p:ph idx="1"/>
          </p:nvPr>
        </p:nvSpPr>
        <p:spPr/>
        <p:txBody>
          <a:bodyPr/>
          <a:lstStyle/>
          <a:p>
            <a:pPr marL="0" indent="0">
              <a:buNone/>
            </a:pPr>
            <a:r>
              <a:rPr lang="en-CA" dirty="0"/>
              <a:t>COVID-19 pandemic lockdowns led to:</a:t>
            </a:r>
          </a:p>
          <a:p>
            <a:pPr marL="514350" indent="-514350">
              <a:buFont typeface="+mj-lt"/>
              <a:buAutoNum type="arabicPeriod"/>
            </a:pPr>
            <a:r>
              <a:rPr lang="en-CA" dirty="0"/>
              <a:t>Increased retention in treatment</a:t>
            </a:r>
          </a:p>
          <a:p>
            <a:pPr marL="514350" indent="-514350">
              <a:buFont typeface="+mj-lt"/>
              <a:buAutoNum type="arabicPeriod"/>
            </a:pPr>
            <a:r>
              <a:rPr lang="en-CA" dirty="0"/>
              <a:t>Decreased access to street fentanyl</a:t>
            </a:r>
          </a:p>
          <a:p>
            <a:pPr marL="514350" indent="-514350">
              <a:buFont typeface="+mj-lt"/>
              <a:buAutoNum type="arabicPeriod"/>
            </a:pPr>
            <a:r>
              <a:rPr lang="en-CA" dirty="0"/>
              <a:t>Decreased access to methadone treatment</a:t>
            </a:r>
          </a:p>
          <a:p>
            <a:pPr marL="514350" indent="-514350">
              <a:buFont typeface="+mj-lt"/>
              <a:buAutoNum type="arabicPeriod"/>
            </a:pPr>
            <a:r>
              <a:rPr lang="en-CA" dirty="0"/>
              <a:t>Increased cost of street fentanyl</a:t>
            </a:r>
            <a:endParaRPr lang="en-GB" dirty="0"/>
          </a:p>
        </p:txBody>
      </p:sp>
    </p:spTree>
    <p:extLst>
      <p:ext uri="{BB962C8B-B14F-4D97-AF65-F5344CB8AC3E}">
        <p14:creationId xmlns:p14="http://schemas.microsoft.com/office/powerpoint/2010/main" val="2154576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E4950-3F13-1974-EC06-74940A331B24}"/>
              </a:ext>
            </a:extLst>
          </p:cNvPr>
          <p:cNvSpPr>
            <a:spLocks noGrp="1"/>
          </p:cNvSpPr>
          <p:nvPr>
            <p:ph type="title"/>
          </p:nvPr>
        </p:nvSpPr>
        <p:spPr/>
        <p:txBody>
          <a:bodyPr/>
          <a:lstStyle/>
          <a:p>
            <a:r>
              <a:rPr lang="en-CA" dirty="0"/>
              <a:t>Post-test question #4</a:t>
            </a:r>
            <a:endParaRPr lang="en-GB" dirty="0"/>
          </a:p>
        </p:txBody>
      </p:sp>
      <p:sp>
        <p:nvSpPr>
          <p:cNvPr id="3" name="Content Placeholder 2">
            <a:extLst>
              <a:ext uri="{FF2B5EF4-FFF2-40B4-BE49-F238E27FC236}">
                <a16:creationId xmlns:a16="http://schemas.microsoft.com/office/drawing/2014/main" id="{DF77F8F8-354C-EBDF-266A-24DA43714E9E}"/>
              </a:ext>
            </a:extLst>
          </p:cNvPr>
          <p:cNvSpPr>
            <a:spLocks noGrp="1"/>
          </p:cNvSpPr>
          <p:nvPr>
            <p:ph idx="1"/>
          </p:nvPr>
        </p:nvSpPr>
        <p:spPr/>
        <p:txBody>
          <a:bodyPr/>
          <a:lstStyle/>
          <a:p>
            <a:pPr marL="0" indent="0">
              <a:buNone/>
            </a:pPr>
            <a:r>
              <a:rPr lang="en-CA" dirty="0"/>
              <a:t>COVID-19 pandemic lockdowns led to:</a:t>
            </a:r>
          </a:p>
          <a:p>
            <a:pPr marL="514350" indent="-514350">
              <a:buFont typeface="+mj-lt"/>
              <a:buAutoNum type="arabicPeriod"/>
            </a:pPr>
            <a:r>
              <a:rPr lang="en-CA" dirty="0"/>
              <a:t>Increased retention in treatment</a:t>
            </a:r>
          </a:p>
          <a:p>
            <a:pPr marL="514350" indent="-514350">
              <a:buFont typeface="+mj-lt"/>
              <a:buAutoNum type="arabicPeriod"/>
            </a:pPr>
            <a:r>
              <a:rPr lang="en-CA" dirty="0"/>
              <a:t>Decreased access to street fentanyl</a:t>
            </a:r>
          </a:p>
          <a:p>
            <a:pPr marL="514350" indent="-514350">
              <a:buFont typeface="+mj-lt"/>
              <a:buAutoNum type="arabicPeriod"/>
            </a:pPr>
            <a:r>
              <a:rPr lang="en-CA" dirty="0">
                <a:highlight>
                  <a:srgbClr val="FFFF00"/>
                </a:highlight>
              </a:rPr>
              <a:t>Decreased access to methadone treatment</a:t>
            </a:r>
          </a:p>
          <a:p>
            <a:pPr marL="514350" indent="-514350">
              <a:buFont typeface="+mj-lt"/>
              <a:buAutoNum type="arabicPeriod"/>
            </a:pPr>
            <a:r>
              <a:rPr lang="en-CA" dirty="0"/>
              <a:t>Increased cost of street fentanyl</a:t>
            </a:r>
            <a:endParaRPr lang="en-GB" dirty="0"/>
          </a:p>
        </p:txBody>
      </p:sp>
    </p:spTree>
    <p:extLst>
      <p:ext uri="{BB962C8B-B14F-4D97-AF65-F5344CB8AC3E}">
        <p14:creationId xmlns:p14="http://schemas.microsoft.com/office/powerpoint/2010/main" val="529119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0CD85A-BED8-CAD6-E1BC-1BE27E5D4792}"/>
              </a:ext>
            </a:extLst>
          </p:cNvPr>
          <p:cNvSpPr>
            <a:spLocks noGrp="1"/>
          </p:cNvSpPr>
          <p:nvPr>
            <p:ph type="title"/>
          </p:nvPr>
        </p:nvSpPr>
        <p:spPr>
          <a:xfrm>
            <a:off x="572493" y="238539"/>
            <a:ext cx="11018520" cy="1434415"/>
          </a:xfrm>
        </p:spPr>
        <p:txBody>
          <a:bodyPr anchor="b">
            <a:normAutofit/>
          </a:bodyPr>
          <a:lstStyle/>
          <a:p>
            <a:r>
              <a:rPr lang="en-CA" sz="5400"/>
              <a:t>References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87BF03-CD42-76F8-5F11-C62BD0578F27}"/>
              </a:ext>
            </a:extLst>
          </p:cNvPr>
          <p:cNvSpPr>
            <a:spLocks noGrp="1"/>
          </p:cNvSpPr>
          <p:nvPr>
            <p:ph idx="1"/>
          </p:nvPr>
        </p:nvSpPr>
        <p:spPr>
          <a:xfrm>
            <a:off x="572493" y="2071316"/>
            <a:ext cx="6713552" cy="4119172"/>
          </a:xfrm>
        </p:spPr>
        <p:txBody>
          <a:bodyPr anchor="t">
            <a:normAutofit/>
          </a:bodyPr>
          <a:lstStyle/>
          <a:p>
            <a:r>
              <a:rPr lang="en-CA" sz="1200"/>
              <a:t>Carrieri PM, Michel L, Lions C, Cohen J, Vray M, Mora M, Marcellin F, Spire B, Morel A, Roux P; Methaville Study Group. Methadone induction in primary carefor opioid dependence: a pragmatic randomized trial (ANRS Methaville). PLoS One. 2014 Nov 13;9(11):e112328. doi: 10.1371/journal.pone.0112328. PMID: 25393311;PMCID: PMC4231094.</a:t>
            </a:r>
          </a:p>
          <a:p>
            <a:r>
              <a:rPr lang="en-CA" sz="1200"/>
              <a:t>Fiellin DA, O'Connor PG, Chawarski M, Pakes JP, Pantalon MV, Schottenfeld RS.  Methadone maintenance in primary care: a randomized controlled trial. JAMA. 2001 Oct 10;286(14):1724-31. doi: 10.1001/jama.286.14.1724. PMID: 11594897.</a:t>
            </a:r>
          </a:p>
          <a:p>
            <a:r>
              <a:rPr lang="en-CA" sz="1200"/>
              <a:t>Korownyk C, Perry D, Ton J, Kolber MR, Garrison S, Thomas B, Allan GM, Dugré N, Finley CR, Ting R, Yang PR, Vandermeer B, Lindblad AJ. Opioid use disorder in primary care: PEER umbrella systematic review of systematic reviews. Can Fam Physician. 2019 May;65(5):e194-e206. PMID: 31088885; PMCID: PMC6516704.</a:t>
            </a:r>
          </a:p>
          <a:p>
            <a:r>
              <a:rPr lang="en-US" sz="1200"/>
              <a:t>O'Toole J, Hambly R, Cox AM, O'Shea B, Darker C. Methadone-maintained patients in primary care have higher rates of chronic disease and multimorbidity, and use health services more intensively than matched controls.  Eur J Gen Pract. 2014 Dec;20(4):275-80. doi: 10.3109/13814788.2014.905912. Epub 2014 May 5. PMID: 24798090.</a:t>
            </a:r>
          </a:p>
          <a:p>
            <a:r>
              <a:rPr lang="en-CA" sz="1200"/>
              <a:t>Spithoff S, Kiran T, Khuu W, Kahan M, Guan Q, Tadrous M, Leece P, Martins D, Gomes T. Quality of primary care among individuals receiving treatment for opioid use disorder. Can Fam Physician. 2019 May;65(5):343-351. PMID: 31088874; PMCID: PMC6516690.</a:t>
            </a:r>
          </a:p>
        </p:txBody>
      </p:sp>
      <p:pic>
        <p:nvPicPr>
          <p:cNvPr id="4" name="Picture 3" descr="Red drawing pins on a map">
            <a:extLst>
              <a:ext uri="{FF2B5EF4-FFF2-40B4-BE49-F238E27FC236}">
                <a16:creationId xmlns:a16="http://schemas.microsoft.com/office/drawing/2014/main" id="{344415F4-945B-8821-64BE-4AAEE4CAF2AB}"/>
              </a:ext>
            </a:extLst>
          </p:cNvPr>
          <p:cNvPicPr>
            <a:picLocks noChangeAspect="1"/>
          </p:cNvPicPr>
          <p:nvPr/>
        </p:nvPicPr>
        <p:blipFill rotWithShape="1">
          <a:blip r:embed="rId2"/>
          <a:srcRect l="10006" r="17839"/>
          <a:stretch/>
        </p:blipFill>
        <p:spPr>
          <a:xfrm>
            <a:off x="7675658" y="2093976"/>
            <a:ext cx="3941064" cy="4096512"/>
          </a:xfrm>
          <a:prstGeom prst="rect">
            <a:avLst/>
          </a:prstGeom>
        </p:spPr>
      </p:pic>
    </p:spTree>
    <p:extLst>
      <p:ext uri="{BB962C8B-B14F-4D97-AF65-F5344CB8AC3E}">
        <p14:creationId xmlns:p14="http://schemas.microsoft.com/office/powerpoint/2010/main" val="1419092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9B8F8E-9E53-5F16-072D-0A8957613537}"/>
              </a:ext>
            </a:extLst>
          </p:cNvPr>
          <p:cNvPicPr>
            <a:picLocks noChangeAspect="1"/>
          </p:cNvPicPr>
          <p:nvPr/>
        </p:nvPicPr>
        <p:blipFill rotWithShape="1">
          <a:blip r:embed="rId2"/>
          <a:srcRect t="7699" b="36051"/>
          <a:stretch/>
        </p:blipFill>
        <p:spPr>
          <a:xfrm>
            <a:off x="20" y="1"/>
            <a:ext cx="12191980" cy="6857999"/>
          </a:xfrm>
          <a:prstGeom prst="rect">
            <a:avLst/>
          </a:prstGeom>
        </p:spPr>
      </p:pic>
      <p:sp>
        <p:nvSpPr>
          <p:cNvPr id="5" name="Title 4">
            <a:extLst>
              <a:ext uri="{FF2B5EF4-FFF2-40B4-BE49-F238E27FC236}">
                <a16:creationId xmlns:a16="http://schemas.microsoft.com/office/drawing/2014/main" id="{E7619A65-D6A0-189D-D35F-F3760634F0ED}"/>
              </a:ext>
            </a:extLst>
          </p:cNvPr>
          <p:cNvSpPr>
            <a:spLocks noGrp="1"/>
          </p:cNvSpPr>
          <p:nvPr>
            <p:ph type="title"/>
          </p:nvPr>
        </p:nvSpPr>
        <p:spPr/>
        <p:txBody>
          <a:bodyPr/>
          <a:lstStyle/>
          <a:p>
            <a:r>
              <a:rPr lang="en-CA" dirty="0">
                <a:solidFill>
                  <a:schemeClr val="bg1"/>
                </a:solidFill>
              </a:rPr>
              <a:t>Financial Disclosures</a:t>
            </a:r>
            <a:endParaRPr lang="en-GB" dirty="0">
              <a:solidFill>
                <a:schemeClr val="bg1"/>
              </a:solidFill>
            </a:endParaRPr>
          </a:p>
        </p:txBody>
      </p:sp>
      <p:sp>
        <p:nvSpPr>
          <p:cNvPr id="6" name="Content Placeholder 5">
            <a:extLst>
              <a:ext uri="{FF2B5EF4-FFF2-40B4-BE49-F238E27FC236}">
                <a16:creationId xmlns:a16="http://schemas.microsoft.com/office/drawing/2014/main" id="{FF73B131-684B-A63F-7122-C16D9194B097}"/>
              </a:ext>
            </a:extLst>
          </p:cNvPr>
          <p:cNvSpPr>
            <a:spLocks noGrp="1"/>
          </p:cNvSpPr>
          <p:nvPr>
            <p:ph idx="1"/>
          </p:nvPr>
        </p:nvSpPr>
        <p:spPr/>
        <p:txBody>
          <a:bodyPr>
            <a:normAutofit fontScale="92500" lnSpcReduction="20000"/>
          </a:bodyPr>
          <a:lstStyle/>
          <a:p>
            <a:pPr marL="0" indent="0">
              <a:buNone/>
            </a:pPr>
            <a:r>
              <a:rPr lang="en-CA" b="1" u="sng" dirty="0">
                <a:solidFill>
                  <a:schemeClr val="bg1"/>
                </a:solidFill>
              </a:rPr>
              <a:t>Mel Kahan</a:t>
            </a:r>
          </a:p>
          <a:p>
            <a:r>
              <a:rPr lang="en-CA" dirty="0">
                <a:solidFill>
                  <a:schemeClr val="bg1"/>
                </a:solidFill>
              </a:rPr>
              <a:t>Medical Director of META:PHI, which oversees Ontario’s RAAM clinics; funded by the Ministry of Health </a:t>
            </a:r>
          </a:p>
          <a:p>
            <a:pPr marL="0" indent="0">
              <a:buNone/>
            </a:pPr>
            <a:r>
              <a:rPr lang="en-CA" b="1" u="sng" dirty="0">
                <a:solidFill>
                  <a:schemeClr val="bg1"/>
                </a:solidFill>
              </a:rPr>
              <a:t>Lori Regenstreif </a:t>
            </a:r>
          </a:p>
          <a:p>
            <a:r>
              <a:rPr lang="en-CA" dirty="0">
                <a:solidFill>
                  <a:schemeClr val="bg1"/>
                </a:solidFill>
              </a:rPr>
              <a:t>Indivior - honoraria, advisory board, unrestricted education grants</a:t>
            </a:r>
          </a:p>
          <a:p>
            <a:r>
              <a:rPr lang="en-CA" dirty="0">
                <a:solidFill>
                  <a:schemeClr val="bg1"/>
                </a:solidFill>
              </a:rPr>
              <a:t>Master Clinician Alliance – Canadian College of Family Physicians CME on OUD </a:t>
            </a:r>
          </a:p>
          <a:p>
            <a:r>
              <a:rPr lang="en-CA" dirty="0">
                <a:solidFill>
                  <a:schemeClr val="bg1"/>
                </a:solidFill>
              </a:rPr>
              <a:t>METAPHI Advisory Committee, stipend</a:t>
            </a:r>
          </a:p>
          <a:p>
            <a:pPr marL="0" indent="0">
              <a:buNone/>
            </a:pPr>
            <a:r>
              <a:rPr lang="en-CA" b="1" u="sng" dirty="0">
                <a:solidFill>
                  <a:schemeClr val="bg1"/>
                </a:solidFill>
              </a:rPr>
              <a:t>Andrew McLeod </a:t>
            </a:r>
          </a:p>
          <a:p>
            <a:r>
              <a:rPr lang="en-CA" u="sng" dirty="0">
                <a:solidFill>
                  <a:schemeClr val="bg1"/>
                </a:solidFill>
              </a:rPr>
              <a:t>Community consultant, METAPHI, honoraria</a:t>
            </a:r>
          </a:p>
          <a:p>
            <a:pPr lvl="5"/>
            <a:endParaRPr lang="en-GB" u="sng" dirty="0">
              <a:solidFill>
                <a:schemeClr val="bg1"/>
              </a:solidFill>
            </a:endParaRPr>
          </a:p>
          <a:p>
            <a:endParaRPr lang="en-GB" dirty="0"/>
          </a:p>
        </p:txBody>
      </p:sp>
    </p:spTree>
    <p:extLst>
      <p:ext uri="{BB962C8B-B14F-4D97-AF65-F5344CB8AC3E}">
        <p14:creationId xmlns:p14="http://schemas.microsoft.com/office/powerpoint/2010/main" val="33801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F177FA-4A11-0D0C-2A15-EC2D8204EBB0}"/>
              </a:ext>
            </a:extLst>
          </p:cNvPr>
          <p:cNvSpPr>
            <a:spLocks noGrp="1"/>
          </p:cNvSpPr>
          <p:nvPr>
            <p:ph type="title"/>
          </p:nvPr>
        </p:nvSpPr>
        <p:spPr>
          <a:xfrm>
            <a:off x="640080" y="325369"/>
            <a:ext cx="4368602" cy="1956841"/>
          </a:xfrm>
        </p:spPr>
        <p:txBody>
          <a:bodyPr anchor="b">
            <a:normAutofit/>
          </a:bodyPr>
          <a:lstStyle/>
          <a:p>
            <a:r>
              <a:rPr lang="en-CA" sz="5400"/>
              <a:t>Resource links</a:t>
            </a:r>
            <a:endParaRPr lang="en-GB" sz="5400"/>
          </a:p>
        </p:txBody>
      </p:sp>
      <p:sp>
        <p:nvSpPr>
          <p:cNvPr id="4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9A7A95-916D-93BE-0A64-65FFA6B70777}"/>
              </a:ext>
            </a:extLst>
          </p:cNvPr>
          <p:cNvSpPr>
            <a:spLocks noGrp="1"/>
          </p:cNvSpPr>
          <p:nvPr>
            <p:ph idx="1"/>
          </p:nvPr>
        </p:nvSpPr>
        <p:spPr>
          <a:xfrm>
            <a:off x="640080" y="2872899"/>
            <a:ext cx="4243589" cy="3320668"/>
          </a:xfrm>
        </p:spPr>
        <p:txBody>
          <a:bodyPr>
            <a:normAutofit/>
          </a:bodyPr>
          <a:lstStyle/>
          <a:p>
            <a:r>
              <a:rPr lang="en-CA" sz="1700">
                <a:hlinkClick r:id="rId2"/>
              </a:rPr>
              <a:t>www.metaphi.ca</a:t>
            </a:r>
            <a:endParaRPr lang="en-CA" sz="1700"/>
          </a:p>
          <a:p>
            <a:r>
              <a:rPr lang="en-CA" sz="1700">
                <a:hlinkClick r:id="rId3"/>
              </a:rPr>
              <a:t>http://crismontario.ca/research-projects/opioid-treatment-guidelines</a:t>
            </a:r>
            <a:endParaRPr lang="en-CA" sz="1700"/>
          </a:p>
          <a:p>
            <a:r>
              <a:rPr lang="en-CA" sz="1700">
                <a:hlinkClick r:id="rId4"/>
              </a:rPr>
              <a:t>http://www.cmaj.ca/content/190/9/E247</a:t>
            </a:r>
            <a:endParaRPr lang="en-CA" sz="1700"/>
          </a:p>
          <a:p>
            <a:r>
              <a:rPr lang="en-CA" sz="1700">
                <a:hlinkClick r:id="rId5"/>
              </a:rPr>
              <a:t>www.canada.ca/en/health-canada/services/health-concerns/controlled-substances-precursor-chemicals/exemptions/methadone-program.html</a:t>
            </a:r>
            <a:endParaRPr lang="en-CA" sz="1700"/>
          </a:p>
          <a:p>
            <a:endParaRPr lang="en-CA" sz="1700"/>
          </a:p>
          <a:p>
            <a:endParaRPr lang="en-CA" sz="1700"/>
          </a:p>
          <a:p>
            <a:endParaRPr lang="en-GB" sz="1700" dirty="0"/>
          </a:p>
        </p:txBody>
      </p:sp>
      <p:pic>
        <p:nvPicPr>
          <p:cNvPr id="5" name="Picture 4" descr="Red drawing pins on a map">
            <a:extLst>
              <a:ext uri="{FF2B5EF4-FFF2-40B4-BE49-F238E27FC236}">
                <a16:creationId xmlns:a16="http://schemas.microsoft.com/office/drawing/2014/main" id="{91A758BE-59FD-094F-D523-64ABE057B4F2}"/>
              </a:ext>
            </a:extLst>
          </p:cNvPr>
          <p:cNvPicPr>
            <a:picLocks noChangeAspect="1"/>
          </p:cNvPicPr>
          <p:nvPr/>
        </p:nvPicPr>
        <p:blipFill rotWithShape="1">
          <a:blip r:embed="rId6"/>
          <a:srcRect l="8470" r="16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93289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Content Placeholder 3" descr="Red drawing pins on a map">
            <a:extLst>
              <a:ext uri="{FF2B5EF4-FFF2-40B4-BE49-F238E27FC236}">
                <a16:creationId xmlns:a16="http://schemas.microsoft.com/office/drawing/2014/main" id="{31C057C6-24F9-3F77-AE00-88FD37DE61F2}"/>
              </a:ext>
            </a:extLst>
          </p:cNvPr>
          <p:cNvPicPr>
            <a:picLocks noChangeAspect="1"/>
          </p:cNvPicPr>
          <p:nvPr/>
        </p:nvPicPr>
        <p:blipFill rotWithShape="1">
          <a:blip r:embed="rId2">
            <a:alphaModFix amt="50000"/>
          </a:blip>
          <a:srcRect t="16872" b="8128"/>
          <a:stretch/>
        </p:blipFill>
        <p:spPr>
          <a:xfrm>
            <a:off x="20" y="-308224"/>
            <a:ext cx="12191980" cy="6857999"/>
          </a:xfrm>
          <a:prstGeom prst="rect">
            <a:avLst/>
          </a:prstGeom>
        </p:spPr>
      </p:pic>
      <p:sp>
        <p:nvSpPr>
          <p:cNvPr id="2" name="Title 1">
            <a:extLst>
              <a:ext uri="{FF2B5EF4-FFF2-40B4-BE49-F238E27FC236}">
                <a16:creationId xmlns:a16="http://schemas.microsoft.com/office/drawing/2014/main" id="{16E73FC6-3080-901A-92EA-3C4A2FEE8641}"/>
              </a:ext>
            </a:extLst>
          </p:cNvPr>
          <p:cNvSpPr>
            <a:spLocks noGrp="1"/>
          </p:cNvSpPr>
          <p:nvPr>
            <p:ph type="ctrTitle"/>
          </p:nvPr>
        </p:nvSpPr>
        <p:spPr/>
        <p:txBody>
          <a:bodyPr>
            <a:normAutofit fontScale="90000"/>
          </a:bodyPr>
          <a:lstStyle/>
          <a:p>
            <a:br>
              <a:rPr lang="en-CA" dirty="0">
                <a:solidFill>
                  <a:srgbClr val="FFFFFF"/>
                </a:solidFill>
              </a:rPr>
            </a:br>
            <a:br>
              <a:rPr lang="en-CA" dirty="0">
                <a:solidFill>
                  <a:srgbClr val="FFFFFF"/>
                </a:solidFill>
              </a:rPr>
            </a:br>
            <a:r>
              <a:rPr lang="en-CA" dirty="0">
                <a:solidFill>
                  <a:srgbClr val="FFFFFF"/>
                </a:solidFill>
              </a:rPr>
              <a:t>Thank you!</a:t>
            </a:r>
            <a:br>
              <a:rPr lang="en-CA" dirty="0">
                <a:solidFill>
                  <a:srgbClr val="FFFFFF"/>
                </a:solidFill>
              </a:rPr>
            </a:br>
            <a:r>
              <a:rPr lang="en-CA" dirty="0">
                <a:solidFill>
                  <a:srgbClr val="FFFFFF"/>
                </a:solidFill>
              </a:rPr>
              <a:t>Questions?</a:t>
            </a:r>
            <a:br>
              <a:rPr lang="en-CA" dirty="0">
                <a:solidFill>
                  <a:srgbClr val="FFFFFF"/>
                </a:solidFill>
              </a:rPr>
            </a:br>
            <a:endParaRPr lang="en-GB" dirty="0">
              <a:solidFill>
                <a:srgbClr val="FFFFFF"/>
              </a:solidFill>
            </a:endParaRPr>
          </a:p>
        </p:txBody>
      </p:sp>
      <p:sp>
        <p:nvSpPr>
          <p:cNvPr id="6" name="Subtitle 5">
            <a:extLst>
              <a:ext uri="{FF2B5EF4-FFF2-40B4-BE49-F238E27FC236}">
                <a16:creationId xmlns:a16="http://schemas.microsoft.com/office/drawing/2014/main" id="{328BFC7A-2A66-1810-481E-FF4CE16EC31C}"/>
              </a:ext>
            </a:extLst>
          </p:cNvPr>
          <p:cNvSpPr>
            <a:spLocks noGrp="1"/>
          </p:cNvSpPr>
          <p:nvPr>
            <p:ph type="subTitle" idx="1"/>
          </p:nvPr>
        </p:nvSpPr>
        <p:spPr/>
        <p:txBody>
          <a:bodyPr/>
          <a:lstStyle/>
          <a:p>
            <a:endParaRPr lang="en-CA" dirty="0">
              <a:hlinkClick r:id="rId3">
                <a:extLst>
                  <a:ext uri="{A12FA001-AC4F-418D-AE19-62706E023703}">
                    <ahyp:hlinkClr xmlns:ahyp="http://schemas.microsoft.com/office/drawing/2018/hyperlinkcolor" val="tx"/>
                  </a:ext>
                </a:extLst>
              </a:hlinkClick>
            </a:endParaRPr>
          </a:p>
          <a:p>
            <a:r>
              <a:rPr lang="en-CA" dirty="0">
                <a:hlinkClick r:id="rId3">
                  <a:extLst>
                    <a:ext uri="{A12FA001-AC4F-418D-AE19-62706E023703}">
                      <ahyp:hlinkClr xmlns:ahyp="http://schemas.microsoft.com/office/drawing/2018/hyperlinkcolor" val="tx"/>
                    </a:ext>
                  </a:extLst>
                </a:hlinkClick>
              </a:rPr>
              <a:t>CONTACT:</a:t>
            </a:r>
          </a:p>
          <a:p>
            <a:r>
              <a:rPr lang="en-CA" dirty="0">
                <a:hlinkClick r:id="rId3">
                  <a:extLst>
                    <a:ext uri="{A12FA001-AC4F-418D-AE19-62706E023703}">
                      <ahyp:hlinkClr xmlns:ahyp="http://schemas.microsoft.com/office/drawing/2018/hyperlinkcolor" val="tx"/>
                    </a:ext>
                  </a:extLst>
                </a:hlinkClick>
              </a:rPr>
              <a:t>regensl@mcmaster.ca</a:t>
            </a:r>
            <a:endParaRPr lang="en-CA" dirty="0"/>
          </a:p>
          <a:p>
            <a:endParaRPr lang="en-GB" dirty="0"/>
          </a:p>
        </p:txBody>
      </p:sp>
    </p:spTree>
    <p:extLst>
      <p:ext uri="{BB962C8B-B14F-4D97-AF65-F5344CB8AC3E}">
        <p14:creationId xmlns:p14="http://schemas.microsoft.com/office/powerpoint/2010/main" val="22822370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28">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30">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32">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34">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Right Triangle 42">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5" name="Rectangle 44">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7" name="Group 46">
            <a:extLst>
              <a:ext uri="{FF2B5EF4-FFF2-40B4-BE49-F238E27FC236}">
                <a16:creationId xmlns:a16="http://schemas.microsoft.com/office/drawing/2014/main" id="{7CC099DD-8E7F-4878-A418-76859A85E9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8" name="Straight Connector 47">
              <a:extLst>
                <a:ext uri="{FF2B5EF4-FFF2-40B4-BE49-F238E27FC236}">
                  <a16:creationId xmlns:a16="http://schemas.microsoft.com/office/drawing/2014/main" id="{3DEBDB6E-6E9D-48C5-8C66-EC8D1AC84F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B1C1573-D299-448C-8A04-C9E2270469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D0AE86A-F86F-4CBE-9CAD-B508CD66DF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37F07FB-5D28-409C-BEFF-56E4E0470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F314C2B-7573-4DB8-AD6D-D07CE831E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AB0E5B9-7A69-4C8F-832C-385E34CF94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3EE5250-5184-40BF-9DF2-E25C8ED2F7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45F0B04-CD2F-4DFA-BC25-7CD1B4723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120A221-52E9-45D0-A6EA-2E4B7BA91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EF69602-360C-4C8D-A2EC-558B20F58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20FAB78-4165-4488-A328-3396610F0F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FECEB49-DD6B-46B0-96F6-9B56A3AA9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9BB7828-91C2-45AB-B2EB-A77E93E5D2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58D9842-FFBE-40DA-AD41-4067978A6A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A9D92EE-93D9-42DE-9645-2C81E20E04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18C150F-1B6F-4BD1-9052-EA20D0294B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CCDB6DC-96CE-4D4A-917E-DAC5774837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1C4B445-E267-49A6-AB25-07B1822112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58BDCEC-CCF4-470A-A624-152E41F988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55D99E0-6D1B-4979-BC1C-0F54F485AA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8BFEC78-630A-4A9D-B4BF-92B08A1588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DFC065A-13A3-45D2-ACB7-1068F4A69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2551881-1E40-4ABC-A1FC-686D1B2D2D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445FBD3-DA73-4FF1-8388-AED59D7678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B492AB2-E246-471D-A23E-7A279EDAEDC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5DDB3BB-3E22-49A4-B920-BBC68FD6D1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44814FE-01E1-4C6F-AE3A-46BDA527BB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90DA665-0CFA-4ADB-89FF-9F79AC2937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249E6A0-5BFC-4622-B59D-F5082F67BD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BD83E7E-1DA8-4060-9D1A-803D065427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94C0F59-9A0F-4340-BCD2-20B5BBBE5E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0" name="Freeform: Shape 79">
            <a:extLst>
              <a:ext uri="{FF2B5EF4-FFF2-40B4-BE49-F238E27FC236}">
                <a16:creationId xmlns:a16="http://schemas.microsoft.com/office/drawing/2014/main" id="{A7050958-138C-4DA8-9DF5-1A9D65C19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133265" y="-2152219"/>
            <a:ext cx="6858000" cy="11162439"/>
          </a:xfrm>
          <a:custGeom>
            <a:avLst/>
            <a:gdLst>
              <a:gd name="connsiteX0" fmla="*/ 6858000 w 6858000"/>
              <a:gd name="connsiteY0" fmla="*/ 0 h 11162439"/>
              <a:gd name="connsiteX1" fmla="*/ 6858000 w 6858000"/>
              <a:gd name="connsiteY1" fmla="*/ 7095240 h 11162439"/>
              <a:gd name="connsiteX2" fmla="*/ 6857998 w 6858000"/>
              <a:gd name="connsiteY2" fmla="*/ 7095240 h 11162439"/>
              <a:gd name="connsiteX3" fmla="*/ 6857998 w 6858000"/>
              <a:gd name="connsiteY3" fmla="*/ 10339528 h 11162439"/>
              <a:gd name="connsiteX4" fmla="*/ 0 w 6858000"/>
              <a:gd name="connsiteY4" fmla="*/ 10925458 h 11162439"/>
              <a:gd name="connsiteX5" fmla="*/ 0 w 6858000"/>
              <a:gd name="connsiteY5" fmla="*/ 7095240 h 11162439"/>
              <a:gd name="connsiteX6" fmla="*/ 0 w 6858000"/>
              <a:gd name="connsiteY6" fmla="*/ 6778313 h 11162439"/>
              <a:gd name="connsiteX7" fmla="*/ 0 w 6858000"/>
              <a:gd name="connsiteY7" fmla="*/ 0 h 1116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1162439">
                <a:moveTo>
                  <a:pt x="6858000" y="0"/>
                </a:moveTo>
                <a:lnTo>
                  <a:pt x="6858000" y="7095240"/>
                </a:lnTo>
                <a:lnTo>
                  <a:pt x="6857998" y="7095240"/>
                </a:lnTo>
                <a:lnTo>
                  <a:pt x="6857998" y="10339528"/>
                </a:lnTo>
                <a:cubicBezTo>
                  <a:pt x="3428999" y="10339528"/>
                  <a:pt x="3428999" y="11696417"/>
                  <a:pt x="0" y="10925458"/>
                </a:cubicBezTo>
                <a:lnTo>
                  <a:pt x="0" y="7095240"/>
                </a:lnTo>
                <a:lnTo>
                  <a:pt x="0" y="6778313"/>
                </a:lnTo>
                <a:lnTo>
                  <a:pt x="0" y="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E49B8F8E-9E53-5F16-072D-0A8957613537}"/>
              </a:ext>
            </a:extLst>
          </p:cNvPr>
          <p:cNvPicPr>
            <a:picLocks noChangeAspect="1"/>
          </p:cNvPicPr>
          <p:nvPr/>
        </p:nvPicPr>
        <p:blipFill rotWithShape="1">
          <a:blip r:embed="rId2">
            <a:alphaModFix amt="60000"/>
          </a:blip>
          <a:srcRect t="5119" r="-1" b="33469"/>
          <a:stretch/>
        </p:blipFill>
        <p:spPr>
          <a:xfrm>
            <a:off x="-18954" y="10"/>
            <a:ext cx="11167367" cy="6857990"/>
          </a:xfrm>
          <a:custGeom>
            <a:avLst/>
            <a:gdLst/>
            <a:ahLst/>
            <a:cxnLst/>
            <a:rect l="l" t="t" r="r" b="b"/>
            <a:pathLst>
              <a:path w="12142767" h="6858000">
                <a:moveTo>
                  <a:pt x="0" y="0"/>
                </a:moveTo>
                <a:lnTo>
                  <a:pt x="11251490" y="0"/>
                </a:lnTo>
                <a:lnTo>
                  <a:pt x="11255634" y="308191"/>
                </a:lnTo>
                <a:cubicBezTo>
                  <a:pt x="11341049" y="3428907"/>
                  <a:pt x="12695043" y="3532715"/>
                  <a:pt x="11886084" y="6854559"/>
                </a:cubicBezTo>
                <a:lnTo>
                  <a:pt x="7539784" y="6854559"/>
                </a:lnTo>
                <a:lnTo>
                  <a:pt x="7539784" y="6858000"/>
                </a:lnTo>
                <a:lnTo>
                  <a:pt x="0" y="6858000"/>
                </a:lnTo>
                <a:close/>
              </a:path>
            </a:pathLst>
          </a:custGeom>
        </p:spPr>
      </p:pic>
      <p:sp>
        <p:nvSpPr>
          <p:cNvPr id="5" name="Title 4">
            <a:extLst>
              <a:ext uri="{FF2B5EF4-FFF2-40B4-BE49-F238E27FC236}">
                <a16:creationId xmlns:a16="http://schemas.microsoft.com/office/drawing/2014/main" id="{E7619A65-D6A0-189D-D35F-F3760634F0ED}"/>
              </a:ext>
            </a:extLst>
          </p:cNvPr>
          <p:cNvSpPr>
            <a:spLocks noGrp="1"/>
          </p:cNvSpPr>
          <p:nvPr>
            <p:ph type="title"/>
          </p:nvPr>
        </p:nvSpPr>
        <p:spPr>
          <a:xfrm>
            <a:off x="684225" y="746841"/>
            <a:ext cx="9339075" cy="2682160"/>
          </a:xfrm>
        </p:spPr>
        <p:txBody>
          <a:bodyPr vert="horz" lIns="91440" tIns="45720" rIns="91440" bIns="45720" rtlCol="0" anchor="b">
            <a:normAutofit/>
          </a:bodyPr>
          <a:lstStyle/>
          <a:p>
            <a:r>
              <a:rPr lang="en-US" sz="5400" dirty="0">
                <a:solidFill>
                  <a:srgbClr val="FFFFFF"/>
                </a:solidFill>
              </a:rPr>
              <a:t>Mel</a:t>
            </a:r>
          </a:p>
        </p:txBody>
      </p:sp>
    </p:spTree>
    <p:extLst>
      <p:ext uri="{BB962C8B-B14F-4D97-AF65-F5344CB8AC3E}">
        <p14:creationId xmlns:p14="http://schemas.microsoft.com/office/powerpoint/2010/main" val="73037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ottles in a production line">
            <a:extLst>
              <a:ext uri="{FF2B5EF4-FFF2-40B4-BE49-F238E27FC236}">
                <a16:creationId xmlns:a16="http://schemas.microsoft.com/office/drawing/2014/main" id="{13303AEA-F351-68F1-903D-CE83155E1206}"/>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23289"/>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4FCF7B-D284-2FE4-5849-A433AD8666AC}"/>
              </a:ext>
            </a:extLst>
          </p:cNvPr>
          <p:cNvSpPr>
            <a:spLocks noGrp="1"/>
          </p:cNvSpPr>
          <p:nvPr>
            <p:ph type="title"/>
          </p:nvPr>
        </p:nvSpPr>
        <p:spPr>
          <a:xfrm>
            <a:off x="371094" y="1161288"/>
            <a:ext cx="3438144" cy="1124712"/>
          </a:xfrm>
        </p:spPr>
        <p:txBody>
          <a:bodyPr anchor="b">
            <a:normAutofit/>
          </a:bodyPr>
          <a:lstStyle/>
          <a:p>
            <a:r>
              <a:rPr lang="en-CA" sz="2800"/>
              <a:t>1980-2015 </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FF9E12F-5DC7-F9E8-6272-F85A88C5C8F0}"/>
              </a:ext>
            </a:extLst>
          </p:cNvPr>
          <p:cNvSpPr>
            <a:spLocks noGrp="1"/>
          </p:cNvSpPr>
          <p:nvPr>
            <p:ph idx="1"/>
          </p:nvPr>
        </p:nvSpPr>
        <p:spPr>
          <a:xfrm>
            <a:off x="371094" y="2718054"/>
            <a:ext cx="3438906" cy="3207258"/>
          </a:xfrm>
        </p:spPr>
        <p:txBody>
          <a:bodyPr anchor="t">
            <a:normAutofit/>
          </a:bodyPr>
          <a:lstStyle/>
          <a:p>
            <a:r>
              <a:rPr lang="en-CA" sz="1700"/>
              <a:t>Evolution of methadone guidelines</a:t>
            </a:r>
          </a:p>
          <a:p>
            <a:r>
              <a:rPr lang="en-CA" sz="1700"/>
              <a:t>Regulatory management of methadone prescribing</a:t>
            </a:r>
          </a:p>
          <a:p>
            <a:r>
              <a:rPr lang="en-CA" sz="1700"/>
              <a:t>Benefits and consequences</a:t>
            </a:r>
            <a:endParaRPr lang="en-GB" sz="1700"/>
          </a:p>
          <a:p>
            <a:endParaRPr lang="en-CA" sz="1700"/>
          </a:p>
        </p:txBody>
      </p:sp>
    </p:spTree>
    <p:extLst>
      <p:ext uri="{BB962C8B-B14F-4D97-AF65-F5344CB8AC3E}">
        <p14:creationId xmlns:p14="http://schemas.microsoft.com/office/powerpoint/2010/main" val="370959474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B94FCF7B-D284-2FE4-5849-A433AD8666AC}"/>
              </a:ext>
            </a:extLst>
          </p:cNvPr>
          <p:cNvSpPr>
            <a:spLocks noGrp="1"/>
          </p:cNvSpPr>
          <p:nvPr>
            <p:ph type="title"/>
          </p:nvPr>
        </p:nvSpPr>
        <p:spPr>
          <a:xfrm>
            <a:off x="838200" y="448721"/>
            <a:ext cx="4707671" cy="1225650"/>
          </a:xfrm>
        </p:spPr>
        <p:txBody>
          <a:bodyPr anchor="b">
            <a:normAutofit/>
          </a:bodyPr>
          <a:lstStyle/>
          <a:p>
            <a:r>
              <a:rPr lang="en-CA" sz="3800">
                <a:solidFill>
                  <a:schemeClr val="bg1"/>
                </a:solidFill>
              </a:rPr>
              <a:t>Ontario 1980 -1990</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F9E12F-5DC7-F9E8-6272-F85A88C5C8F0}"/>
              </a:ext>
            </a:extLst>
          </p:cNvPr>
          <p:cNvSpPr>
            <a:spLocks noGrp="1"/>
          </p:cNvSpPr>
          <p:nvPr>
            <p:ph idx="1"/>
          </p:nvPr>
        </p:nvSpPr>
        <p:spPr>
          <a:xfrm>
            <a:off x="897769" y="1909192"/>
            <a:ext cx="4586513" cy="3647710"/>
          </a:xfrm>
        </p:spPr>
        <p:txBody>
          <a:bodyPr>
            <a:normAutofit/>
          </a:bodyPr>
          <a:lstStyle/>
          <a:p>
            <a:r>
              <a:rPr lang="en-CA" sz="2000">
                <a:solidFill>
                  <a:schemeClr val="bg1"/>
                </a:solidFill>
              </a:rPr>
              <a:t>Methadone could only be prescribed by physicians who were granted an exemption by the Federal Bureau of Controlled Substances</a:t>
            </a:r>
          </a:p>
          <a:p>
            <a:r>
              <a:rPr lang="en-CA" sz="2000">
                <a:solidFill>
                  <a:schemeClr val="bg1"/>
                </a:solidFill>
              </a:rPr>
              <a:t>Only one methadone program in whole province – Centre for Addiction and Mental Health in Toronto (CAMH)</a:t>
            </a:r>
          </a:p>
          <a:p>
            <a:r>
              <a:rPr lang="en-CA" sz="2000">
                <a:solidFill>
                  <a:schemeClr val="bg1"/>
                </a:solidFill>
              </a:rPr>
              <a:t>Patient roster capped at 100 even when  number of heroin users rose due to drop in price and increase in potency</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Bottles in a production line">
            <a:extLst>
              <a:ext uri="{FF2B5EF4-FFF2-40B4-BE49-F238E27FC236}">
                <a16:creationId xmlns:a16="http://schemas.microsoft.com/office/drawing/2014/main" id="{13303AEA-F351-68F1-903D-CE83155E1206}"/>
              </a:ext>
            </a:extLst>
          </p:cNvPr>
          <p:cNvPicPr>
            <a:picLocks noChangeAspect="1"/>
          </p:cNvPicPr>
          <p:nvPr/>
        </p:nvPicPr>
        <p:blipFill rotWithShape="1">
          <a:blip r:embed="rId2">
            <a:extLst>
              <a:ext uri="{28A0092B-C50C-407E-A947-70E740481C1C}">
                <a14:useLocalDpi xmlns:a14="http://schemas.microsoft.com/office/drawing/2010/main" val="0"/>
              </a:ext>
            </a:extLst>
          </a:blip>
          <a:srcRect l="5092" r="39754" b="-1"/>
          <a:stretch/>
        </p:blipFill>
        <p:spPr>
          <a:xfrm>
            <a:off x="6525453" y="10"/>
            <a:ext cx="5666547" cy="6857990"/>
          </a:xfrm>
          <a:prstGeom prst="rect">
            <a:avLst/>
          </a:prstGeom>
        </p:spPr>
      </p:pic>
    </p:spTree>
    <p:extLst>
      <p:ext uri="{BB962C8B-B14F-4D97-AF65-F5344CB8AC3E}">
        <p14:creationId xmlns:p14="http://schemas.microsoft.com/office/powerpoint/2010/main" val="4220078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C478A-11B3-41D0-741A-DA292437D19B}"/>
              </a:ext>
            </a:extLst>
          </p:cNvPr>
          <p:cNvSpPr>
            <a:spLocks noGrp="1"/>
          </p:cNvSpPr>
          <p:nvPr>
            <p:ph type="title"/>
          </p:nvPr>
        </p:nvSpPr>
        <p:spPr>
          <a:xfrm>
            <a:off x="572493" y="238539"/>
            <a:ext cx="11018520" cy="1434415"/>
          </a:xfrm>
        </p:spPr>
        <p:txBody>
          <a:bodyPr anchor="b">
            <a:normAutofit/>
          </a:bodyPr>
          <a:lstStyle/>
          <a:p>
            <a:r>
              <a:rPr lang="en-CA" sz="5400" dirty="0"/>
              <a:t>Ontario 1990 – 2015 </a:t>
            </a:r>
            <a:endParaRPr lang="en-CA" sz="3200" dirty="0"/>
          </a:p>
        </p:txBody>
      </p:sp>
      <p:sp>
        <p:nvSpPr>
          <p:cNvPr id="3" name="Content Placeholder 2">
            <a:extLst>
              <a:ext uri="{FF2B5EF4-FFF2-40B4-BE49-F238E27FC236}">
                <a16:creationId xmlns:a16="http://schemas.microsoft.com/office/drawing/2014/main" id="{0C3EA9F7-3B22-DC1D-627D-F7A460543085}"/>
              </a:ext>
            </a:extLst>
          </p:cNvPr>
          <p:cNvSpPr>
            <a:spLocks noGrp="1"/>
          </p:cNvSpPr>
          <p:nvPr>
            <p:ph idx="1"/>
          </p:nvPr>
        </p:nvSpPr>
        <p:spPr>
          <a:xfrm>
            <a:off x="572493" y="2071316"/>
            <a:ext cx="6713552" cy="4119172"/>
          </a:xfrm>
        </p:spPr>
        <p:txBody>
          <a:bodyPr anchor="t">
            <a:normAutofit/>
          </a:bodyPr>
          <a:lstStyle/>
          <a:p>
            <a:r>
              <a:rPr lang="en-CA" sz="1700"/>
              <a:t>Family physicians could get an exemption by requesting one in writing</a:t>
            </a:r>
          </a:p>
          <a:p>
            <a:r>
              <a:rPr lang="en-CA" sz="1700"/>
              <a:t>Soon several family physicians had large methadone practices </a:t>
            </a:r>
          </a:p>
          <a:p>
            <a:r>
              <a:rPr lang="en-CA" sz="1700"/>
              <a:t>Family physician involvement greatly expanded access to methadone treatment</a:t>
            </a:r>
          </a:p>
          <a:p>
            <a:r>
              <a:rPr lang="en-CA" sz="1700"/>
              <a:t>Some iatrogenic overdose deaths due to aggressive dosing during initial titration</a:t>
            </a:r>
          </a:p>
          <a:p>
            <a:r>
              <a:rPr lang="en-CA" sz="1700"/>
              <a:t>The College of Physicians of Surgeons of Ontario (CPSO) arranged with the Bureau of Controlled Substances to grant exemptions</a:t>
            </a:r>
          </a:p>
          <a:p>
            <a:r>
              <a:rPr lang="en-CA" sz="1700"/>
              <a:t>In order to receive an exemption, the physician was required to:</a:t>
            </a:r>
          </a:p>
          <a:p>
            <a:pPr lvl="1"/>
            <a:r>
              <a:rPr lang="en-CA" sz="1700"/>
              <a:t>Attend a four hour course and pass an exam</a:t>
            </a:r>
          </a:p>
          <a:p>
            <a:pPr lvl="1"/>
            <a:r>
              <a:rPr lang="en-CA" sz="1700"/>
              <a:t>Attend four half-day clinics with a methadone prescriber</a:t>
            </a:r>
            <a:endParaRPr lang="en-CA" sz="1700" dirty="0"/>
          </a:p>
        </p:txBody>
      </p:sp>
      <p:pic>
        <p:nvPicPr>
          <p:cNvPr id="4" name="Picture 3" descr="Bottles in a production line">
            <a:extLst>
              <a:ext uri="{FF2B5EF4-FFF2-40B4-BE49-F238E27FC236}">
                <a16:creationId xmlns:a16="http://schemas.microsoft.com/office/drawing/2014/main" id="{8C7A11CF-5FBF-D2AC-8CE6-F21A783711C3}"/>
              </a:ext>
            </a:extLst>
          </p:cNvPr>
          <p:cNvPicPr>
            <a:picLocks noChangeAspect="1"/>
          </p:cNvPicPr>
          <p:nvPr/>
        </p:nvPicPr>
        <p:blipFill rotWithShape="1">
          <a:blip r:embed="rId2">
            <a:extLst>
              <a:ext uri="{28A0092B-C50C-407E-A947-70E740481C1C}">
                <a14:useLocalDpi xmlns:a14="http://schemas.microsoft.com/office/drawing/2010/main" val="0"/>
              </a:ext>
            </a:extLst>
          </a:blip>
          <a:srcRect l="560" r="35224" b="2"/>
          <a:stretch/>
        </p:blipFill>
        <p:spPr>
          <a:xfrm>
            <a:off x="7675658" y="2093976"/>
            <a:ext cx="3941064" cy="4096512"/>
          </a:xfrm>
          <a:prstGeom prst="rect">
            <a:avLst/>
          </a:prstGeom>
        </p:spPr>
      </p:pic>
    </p:spTree>
    <p:extLst>
      <p:ext uri="{BB962C8B-B14F-4D97-AF65-F5344CB8AC3E}">
        <p14:creationId xmlns:p14="http://schemas.microsoft.com/office/powerpoint/2010/main" val="1962539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C7633-2A76-40F5-D241-DCD60EAE54DB}"/>
              </a:ext>
            </a:extLst>
          </p:cNvPr>
          <p:cNvSpPr>
            <a:spLocks noGrp="1"/>
          </p:cNvSpPr>
          <p:nvPr>
            <p:ph type="title"/>
          </p:nvPr>
        </p:nvSpPr>
        <p:spPr>
          <a:xfrm>
            <a:off x="5297762" y="329184"/>
            <a:ext cx="6251110" cy="1783080"/>
          </a:xfrm>
        </p:spPr>
        <p:txBody>
          <a:bodyPr anchor="b">
            <a:normAutofit/>
          </a:bodyPr>
          <a:lstStyle/>
          <a:p>
            <a:br>
              <a:rPr lang="en-CA" sz="4600" dirty="0"/>
            </a:br>
            <a:r>
              <a:rPr lang="en-CA" sz="4600" dirty="0"/>
              <a:t>Ontario 1990 – 2015 </a:t>
            </a:r>
            <a:endParaRPr lang="en-CA" sz="2800" dirty="0"/>
          </a:p>
        </p:txBody>
      </p:sp>
      <p:sp>
        <p:nvSpPr>
          <p:cNvPr id="3" name="Content Placeholder 2">
            <a:extLst>
              <a:ext uri="{FF2B5EF4-FFF2-40B4-BE49-F238E27FC236}">
                <a16:creationId xmlns:a16="http://schemas.microsoft.com/office/drawing/2014/main" id="{9E75F3D6-9368-CCA2-1A25-79EE7591BB2C}"/>
              </a:ext>
            </a:extLst>
          </p:cNvPr>
          <p:cNvSpPr>
            <a:spLocks noGrp="1"/>
          </p:cNvSpPr>
          <p:nvPr>
            <p:ph idx="1"/>
          </p:nvPr>
        </p:nvSpPr>
        <p:spPr>
          <a:xfrm>
            <a:off x="5297762" y="2706624"/>
            <a:ext cx="6251110" cy="3483864"/>
          </a:xfrm>
        </p:spPr>
        <p:txBody>
          <a:bodyPr>
            <a:normAutofit/>
          </a:bodyPr>
          <a:lstStyle/>
          <a:p>
            <a:r>
              <a:rPr lang="en-CA" sz="2200"/>
              <a:t>CPSO published three guidelines and standards – 1998, 2006 and 2011</a:t>
            </a:r>
          </a:p>
          <a:p>
            <a:r>
              <a:rPr lang="en-CA" sz="2200"/>
              <a:t>The standards contained detailed instructions on:</a:t>
            </a:r>
          </a:p>
          <a:p>
            <a:r>
              <a:rPr lang="en-CA" sz="2200"/>
              <a:t>Dose titration and maintenance dose</a:t>
            </a:r>
          </a:p>
          <a:p>
            <a:r>
              <a:rPr lang="en-CA" sz="2200"/>
              <a:t>Frequency of urine drug testing</a:t>
            </a:r>
          </a:p>
          <a:p>
            <a:r>
              <a:rPr lang="en-CA" sz="2200"/>
              <a:t>Schedule for take-home dosing based on urine drug tests</a:t>
            </a:r>
          </a:p>
        </p:txBody>
      </p:sp>
      <p:pic>
        <p:nvPicPr>
          <p:cNvPr id="4" name="Picture 3" descr="Bottles in a production line">
            <a:extLst>
              <a:ext uri="{FF2B5EF4-FFF2-40B4-BE49-F238E27FC236}">
                <a16:creationId xmlns:a16="http://schemas.microsoft.com/office/drawing/2014/main" id="{89F9E4BA-055B-F3BB-89F4-0F4E12702960}"/>
              </a:ext>
            </a:extLst>
          </p:cNvPr>
          <p:cNvPicPr>
            <a:picLocks noChangeAspect="1"/>
          </p:cNvPicPr>
          <p:nvPr/>
        </p:nvPicPr>
        <p:blipFill rotWithShape="1">
          <a:blip r:embed="rId2">
            <a:extLst>
              <a:ext uri="{28A0092B-C50C-407E-A947-70E740481C1C}">
                <a14:useLocalDpi xmlns:a14="http://schemas.microsoft.com/office/drawing/2010/main" val="0"/>
              </a:ext>
            </a:extLst>
          </a:blip>
          <a:srcRect l="10003" r="44665"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598903363"/>
      </p:ext>
    </p:extLst>
  </p:cSld>
  <p:clrMapOvr>
    <a:masterClrMapping/>
  </p:clrMapOvr>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sineVTI">
  <a:themeElements>
    <a:clrScheme name="AnalogousFromDarkSeedLeftStep">
      <a:dk1>
        <a:srgbClr val="000000"/>
      </a:dk1>
      <a:lt1>
        <a:srgbClr val="FFFFFF"/>
      </a:lt1>
      <a:dk2>
        <a:srgbClr val="311C1F"/>
      </a:dk2>
      <a:lt2>
        <a:srgbClr val="F0F2F3"/>
      </a:lt2>
      <a:accent1>
        <a:srgbClr val="E76029"/>
      </a:accent1>
      <a:accent2>
        <a:srgbClr val="D51730"/>
      </a:accent2>
      <a:accent3>
        <a:srgbClr val="E72991"/>
      </a:accent3>
      <a:accent4>
        <a:srgbClr val="D517CE"/>
      </a:accent4>
      <a:accent5>
        <a:srgbClr val="9F29E7"/>
      </a:accent5>
      <a:accent6>
        <a:srgbClr val="4F2BD9"/>
      </a:accent6>
      <a:hlink>
        <a:srgbClr val="A43FBF"/>
      </a:hlink>
      <a:folHlink>
        <a:srgbClr val="7F7F7F"/>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5793</TotalTime>
  <Words>2414</Words>
  <Application>Microsoft Office PowerPoint</Application>
  <PresentationFormat>Widescreen</PresentationFormat>
  <Paragraphs>231</Paragraphs>
  <Slides>41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41</vt:i4>
      </vt:variant>
    </vt:vector>
  </HeadingPairs>
  <TitlesOfParts>
    <vt:vector size="49" baseType="lpstr">
      <vt:lpstr>Arial</vt:lpstr>
      <vt:lpstr>Calibri</vt:lpstr>
      <vt:lpstr>Calibri Light</vt:lpstr>
      <vt:lpstr>Grandview</vt:lpstr>
      <vt:lpstr>Wingdings</vt:lpstr>
      <vt:lpstr>4_Custom Design</vt:lpstr>
      <vt:lpstr>CosineVTI</vt:lpstr>
      <vt:lpstr>1_Custom Design</vt:lpstr>
      <vt:lpstr>40 years of Methadone Regulation:   Impacts on access to opioid agonist treatment (OAT) in Ontario, Canada </vt:lpstr>
      <vt:lpstr>Introductions</vt:lpstr>
      <vt:lpstr>Learning Objectives</vt:lpstr>
      <vt:lpstr>Financial Disclosures</vt:lpstr>
      <vt:lpstr>Mel</vt:lpstr>
      <vt:lpstr>1980-2015 </vt:lpstr>
      <vt:lpstr>Ontario 1980 -1990</vt:lpstr>
      <vt:lpstr>Ontario 1990 – 2015 </vt:lpstr>
      <vt:lpstr> Ontario 1990 – 2015 </vt:lpstr>
      <vt:lpstr>Ontario 1980 – 2015  </vt:lpstr>
      <vt:lpstr>Benefits of the regulatory program</vt:lpstr>
      <vt:lpstr>Unintended consequences </vt:lpstr>
      <vt:lpstr>Unintended consequences </vt:lpstr>
      <vt:lpstr>Evidence for methadone prescribing in primary care settings</vt:lpstr>
      <vt:lpstr>Methadone patients and primary care</vt:lpstr>
      <vt:lpstr>Lori</vt:lpstr>
      <vt:lpstr>2015 – present </vt:lpstr>
      <vt:lpstr>2015 Street fentanyl appears in Canada</vt:lpstr>
      <vt:lpstr>Fentanyl and the practice landscape</vt:lpstr>
      <vt:lpstr>Policy change</vt:lpstr>
      <vt:lpstr>2014-2020 – new models of care</vt:lpstr>
      <vt:lpstr>2020-2022   COVID-19</vt:lpstr>
      <vt:lpstr>Policy change:   “Safer Supply” </vt:lpstr>
      <vt:lpstr>June 2022 </vt:lpstr>
      <vt:lpstr>OAT treatment today</vt:lpstr>
      <vt:lpstr>OAT treatment today</vt:lpstr>
      <vt:lpstr>2022 onward</vt:lpstr>
      <vt:lpstr>May 2023 -Patient-centred -Based on COVID lockdown study evidence  -Informed by PWLE and pharmacists</vt:lpstr>
      <vt:lpstr>Andrew McLeod</vt:lpstr>
      <vt:lpstr>Our conclusions…</vt:lpstr>
      <vt:lpstr>Post-test question #1</vt:lpstr>
      <vt:lpstr>Post-test question #1</vt:lpstr>
      <vt:lpstr>Post-test question #2</vt:lpstr>
      <vt:lpstr>Post-test question #2</vt:lpstr>
      <vt:lpstr>Post-test question #3</vt:lpstr>
      <vt:lpstr>Post-test question #3</vt:lpstr>
      <vt:lpstr>Post-test question #4</vt:lpstr>
      <vt:lpstr>Post-test question #4</vt:lpstr>
      <vt:lpstr>References</vt:lpstr>
      <vt:lpstr>Resource links</vt:lpstr>
      <vt:lpstr>  Thank you!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Meldon Kahan</dc:creator>
  <cp:lastModifiedBy>Aaron Fox</cp:lastModifiedBy>
  <cp:revision>21</cp:revision>
  <dcterms:created xsi:type="dcterms:W3CDTF">2023-04-06T19:26:16Z</dcterms:created>
  <dcterms:modified xsi:type="dcterms:W3CDTF">2023-06-02T02:17:25Z</dcterms:modified>
</cp:coreProperties>
</file>