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794" r:id="rId2"/>
    <p:sldId id="795" r:id="rId3"/>
    <p:sldId id="796" r:id="rId4"/>
    <p:sldId id="797" r:id="rId5"/>
    <p:sldId id="10351" r:id="rId6"/>
    <p:sldId id="10309" r:id="rId7"/>
    <p:sldId id="10284" r:id="rId8"/>
    <p:sldId id="798" r:id="rId9"/>
    <p:sldId id="799" r:id="rId10"/>
    <p:sldId id="800" r:id="rId11"/>
    <p:sldId id="868" r:id="rId12"/>
    <p:sldId id="869" r:id="rId13"/>
    <p:sldId id="870" r:id="rId14"/>
    <p:sldId id="8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91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7FD2F-F430-8842-93DE-FA814A82C68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1AEAD8A-3E20-0E40-AF9D-7EAD33247B21}">
      <dgm:prSet custT="1"/>
      <dgm:spPr/>
      <dgm:t>
        <a:bodyPr/>
        <a:lstStyle/>
        <a:p>
          <a:r>
            <a:rPr lang="en-US" sz="3200" b="0" i="0" dirty="0"/>
            <a:t>Group Leader (Mentor)</a:t>
          </a:r>
          <a:endParaRPr lang="en-US" sz="3200" dirty="0"/>
        </a:p>
      </dgm:t>
    </dgm:pt>
    <dgm:pt modelId="{99EA5A72-F632-8E42-A510-283DFE892A22}" type="parTrans" cxnId="{7BB6B0DF-043E-114D-98D7-E63CBD2A23A1}">
      <dgm:prSet/>
      <dgm:spPr/>
      <dgm:t>
        <a:bodyPr/>
        <a:lstStyle/>
        <a:p>
          <a:endParaRPr lang="en-US"/>
        </a:p>
      </dgm:t>
    </dgm:pt>
    <dgm:pt modelId="{4F71827F-680B-F640-B8D1-22FAB2235AF3}" type="sibTrans" cxnId="{7BB6B0DF-043E-114D-98D7-E63CBD2A23A1}">
      <dgm:prSet/>
      <dgm:spPr/>
      <dgm:t>
        <a:bodyPr/>
        <a:lstStyle/>
        <a:p>
          <a:endParaRPr lang="en-US"/>
        </a:p>
      </dgm:t>
    </dgm:pt>
    <dgm:pt modelId="{AB1877C5-F264-4243-9BEC-675A27A1AC5A}">
      <dgm:prSet/>
      <dgm:spPr/>
      <dgm:t>
        <a:bodyPr/>
        <a:lstStyle/>
        <a:p>
          <a:r>
            <a:rPr lang="en-US" b="0" i="0" dirty="0"/>
            <a:t>Group Facilitator (Teaching Assistant)</a:t>
          </a:r>
          <a:endParaRPr lang="en-US" dirty="0"/>
        </a:p>
      </dgm:t>
    </dgm:pt>
    <dgm:pt modelId="{EB2D0719-76B7-F643-9072-20AB9E8219DF}" type="parTrans" cxnId="{37915E8F-8A78-334E-8D3B-D8AE75C77B4C}">
      <dgm:prSet/>
      <dgm:spPr/>
      <dgm:t>
        <a:bodyPr/>
        <a:lstStyle/>
        <a:p>
          <a:endParaRPr lang="en-US"/>
        </a:p>
      </dgm:t>
    </dgm:pt>
    <dgm:pt modelId="{226F805B-7A31-F740-9BDB-8451D0993C02}" type="sibTrans" cxnId="{37915E8F-8A78-334E-8D3B-D8AE75C77B4C}">
      <dgm:prSet/>
      <dgm:spPr/>
      <dgm:t>
        <a:bodyPr/>
        <a:lstStyle/>
        <a:p>
          <a:endParaRPr lang="en-US"/>
        </a:p>
      </dgm:t>
    </dgm:pt>
    <dgm:pt modelId="{96736BC1-A8DE-CE49-A846-356BB36DA0F1}">
      <dgm:prSet/>
      <dgm:spPr/>
      <dgm:t>
        <a:bodyPr/>
        <a:lstStyle/>
        <a:p>
          <a:r>
            <a:rPr lang="en-US" b="0" i="0" dirty="0"/>
            <a:t>Group Member (Participating Learner)</a:t>
          </a:r>
          <a:endParaRPr lang="en-US" dirty="0"/>
        </a:p>
      </dgm:t>
    </dgm:pt>
    <dgm:pt modelId="{A435B3AD-5A4C-F145-9F06-F7145C108509}" type="parTrans" cxnId="{C213AD64-4E17-2A4B-92AF-B4671ECCBA15}">
      <dgm:prSet/>
      <dgm:spPr/>
      <dgm:t>
        <a:bodyPr/>
        <a:lstStyle/>
        <a:p>
          <a:endParaRPr lang="en-US"/>
        </a:p>
      </dgm:t>
    </dgm:pt>
    <dgm:pt modelId="{7AE069BE-643E-0E4D-A8E2-028E0ED4CBC4}" type="sibTrans" cxnId="{C213AD64-4E17-2A4B-92AF-B4671ECCBA15}">
      <dgm:prSet/>
      <dgm:spPr/>
      <dgm:t>
        <a:bodyPr/>
        <a:lstStyle/>
        <a:p>
          <a:endParaRPr lang="en-US"/>
        </a:p>
      </dgm:t>
    </dgm:pt>
    <dgm:pt modelId="{2B4D7229-51B3-3E4C-92EF-5D81CEBE384B}" type="pres">
      <dgm:prSet presAssocID="{6DC7FD2F-F430-8842-93DE-FA814A82C689}" presName="Name0" presStyleCnt="0">
        <dgm:presLayoutVars>
          <dgm:dir/>
          <dgm:resizeHandles val="exact"/>
        </dgm:presLayoutVars>
      </dgm:prSet>
      <dgm:spPr/>
    </dgm:pt>
    <dgm:pt modelId="{41AEA37D-1FD4-974B-9774-4318E6042790}" type="pres">
      <dgm:prSet presAssocID="{11AEAD8A-3E20-0E40-AF9D-7EAD33247B21}" presName="composite" presStyleCnt="0"/>
      <dgm:spPr/>
    </dgm:pt>
    <dgm:pt modelId="{12FE28A0-A826-1F48-830B-83E5D10CAF05}" type="pres">
      <dgm:prSet presAssocID="{11AEAD8A-3E20-0E40-AF9D-7EAD33247B21}" presName="rect1" presStyleLbl="trAlignAcc1" presStyleIdx="0" presStyleCnt="3" custScaleY="75784">
        <dgm:presLayoutVars>
          <dgm:bulletEnabled val="1"/>
        </dgm:presLayoutVars>
      </dgm:prSet>
      <dgm:spPr/>
    </dgm:pt>
    <dgm:pt modelId="{FE867BC8-BEAC-4B47-B1CB-A367DA6FBA00}" type="pres">
      <dgm:prSet presAssocID="{11AEAD8A-3E20-0E40-AF9D-7EAD33247B21}" presName="rect2" presStyleLbl="fgImgPlace1" presStyleIdx="0" presStyleCnt="3" custScaleX="61988" custScaleY="50849" custLinFactNeighborX="17452" custLinFactNeighborY="8475"/>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304F37AE-1A4D-DD4D-98F7-D418C74E4961}" type="pres">
      <dgm:prSet presAssocID="{4F71827F-680B-F640-B8D1-22FAB2235AF3}" presName="sibTrans" presStyleCnt="0"/>
      <dgm:spPr/>
    </dgm:pt>
    <dgm:pt modelId="{F56BF074-5574-3642-9BF3-9062C4502E2E}" type="pres">
      <dgm:prSet presAssocID="{AB1877C5-F264-4243-9BEC-675A27A1AC5A}" presName="composite" presStyleCnt="0"/>
      <dgm:spPr/>
    </dgm:pt>
    <dgm:pt modelId="{0DD3ECC0-1375-824A-AF2F-BE734DD35DE5}" type="pres">
      <dgm:prSet presAssocID="{AB1877C5-F264-4243-9BEC-675A27A1AC5A}" presName="rect1" presStyleLbl="trAlignAcc1" presStyleIdx="1" presStyleCnt="3" custScaleX="101594" custScaleY="78591">
        <dgm:presLayoutVars>
          <dgm:bulletEnabled val="1"/>
        </dgm:presLayoutVars>
      </dgm:prSet>
      <dgm:spPr/>
    </dgm:pt>
    <dgm:pt modelId="{1BCA8002-6ACB-D444-8903-55C993494D0F}" type="pres">
      <dgm:prSet presAssocID="{AB1877C5-F264-4243-9BEC-675A27A1AC5A}" presName="rect2" presStyleLbl="fgImgPlace1" presStyleIdx="1" presStyleCnt="3" custScaleX="58543" custScaleY="56106" custLinFactNeighborX="12162" custLinFactNeighborY="10436"/>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04AD53FE-5D2E-FB4E-99A8-BAD1CB29CBB1}" type="pres">
      <dgm:prSet presAssocID="{226F805B-7A31-F740-9BDB-8451D0993C02}" presName="sibTrans" presStyleCnt="0"/>
      <dgm:spPr/>
    </dgm:pt>
    <dgm:pt modelId="{E36E878C-E73E-FE40-814D-D1A446C145E7}" type="pres">
      <dgm:prSet presAssocID="{96736BC1-A8DE-CE49-A846-356BB36DA0F1}" presName="composite" presStyleCnt="0"/>
      <dgm:spPr/>
    </dgm:pt>
    <dgm:pt modelId="{BE40D572-1460-B942-B60D-33B6FDFE5A59}" type="pres">
      <dgm:prSet presAssocID="{96736BC1-A8DE-CE49-A846-356BB36DA0F1}" presName="rect1" presStyleLbl="trAlignAcc1" presStyleIdx="2" presStyleCnt="3">
        <dgm:presLayoutVars>
          <dgm:bulletEnabled val="1"/>
        </dgm:presLayoutVars>
      </dgm:prSet>
      <dgm:spPr/>
    </dgm:pt>
    <dgm:pt modelId="{E69FF2A1-A3A4-6D46-A685-3272BD8B50F7}" type="pres">
      <dgm:prSet presAssocID="{96736BC1-A8DE-CE49-A846-356BB36DA0F1}" presName="rect2" presStyleLbl="fgImgPlace1" presStyleIdx="2" presStyleCnt="3" custScaleX="47174" custScaleY="49512" custLinFactNeighborX="24171" custLinFactNeighborY="14012"/>
      <dgm:spPr>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dgm:spPr>
    </dgm:pt>
  </dgm:ptLst>
  <dgm:cxnLst>
    <dgm:cxn modelId="{AB8ECE10-8B0C-064B-AD4E-7972EC6C92EB}" type="presOf" srcId="{AB1877C5-F264-4243-9BEC-675A27A1AC5A}" destId="{0DD3ECC0-1375-824A-AF2F-BE734DD35DE5}" srcOrd="0" destOrd="0" presId="urn:microsoft.com/office/officeart/2008/layout/PictureStrips"/>
    <dgm:cxn modelId="{C64FE53B-A815-514A-958B-0982AE58E956}" type="presOf" srcId="{96736BC1-A8DE-CE49-A846-356BB36DA0F1}" destId="{BE40D572-1460-B942-B60D-33B6FDFE5A59}" srcOrd="0" destOrd="0" presId="urn:microsoft.com/office/officeart/2008/layout/PictureStrips"/>
    <dgm:cxn modelId="{C213AD64-4E17-2A4B-92AF-B4671ECCBA15}" srcId="{6DC7FD2F-F430-8842-93DE-FA814A82C689}" destId="{96736BC1-A8DE-CE49-A846-356BB36DA0F1}" srcOrd="2" destOrd="0" parTransId="{A435B3AD-5A4C-F145-9F06-F7145C108509}" sibTransId="{7AE069BE-643E-0E4D-A8E2-028E0ED4CBC4}"/>
    <dgm:cxn modelId="{DDCD778E-8A97-8742-B9A9-BCF19AE366EB}" type="presOf" srcId="{6DC7FD2F-F430-8842-93DE-FA814A82C689}" destId="{2B4D7229-51B3-3E4C-92EF-5D81CEBE384B}" srcOrd="0" destOrd="0" presId="urn:microsoft.com/office/officeart/2008/layout/PictureStrips"/>
    <dgm:cxn modelId="{37915E8F-8A78-334E-8D3B-D8AE75C77B4C}" srcId="{6DC7FD2F-F430-8842-93DE-FA814A82C689}" destId="{AB1877C5-F264-4243-9BEC-675A27A1AC5A}" srcOrd="1" destOrd="0" parTransId="{EB2D0719-76B7-F643-9072-20AB9E8219DF}" sibTransId="{226F805B-7A31-F740-9BDB-8451D0993C02}"/>
    <dgm:cxn modelId="{7BB6B0DF-043E-114D-98D7-E63CBD2A23A1}" srcId="{6DC7FD2F-F430-8842-93DE-FA814A82C689}" destId="{11AEAD8A-3E20-0E40-AF9D-7EAD33247B21}" srcOrd="0" destOrd="0" parTransId="{99EA5A72-F632-8E42-A510-283DFE892A22}" sibTransId="{4F71827F-680B-F640-B8D1-22FAB2235AF3}"/>
    <dgm:cxn modelId="{2E2087EF-F4C1-7F43-85A6-4768112C6C4D}" type="presOf" srcId="{11AEAD8A-3E20-0E40-AF9D-7EAD33247B21}" destId="{12FE28A0-A826-1F48-830B-83E5D10CAF05}" srcOrd="0" destOrd="0" presId="urn:microsoft.com/office/officeart/2008/layout/PictureStrips"/>
    <dgm:cxn modelId="{66965578-7B60-7F40-A030-E3B6C9B39B84}" type="presParOf" srcId="{2B4D7229-51B3-3E4C-92EF-5D81CEBE384B}" destId="{41AEA37D-1FD4-974B-9774-4318E6042790}" srcOrd="0" destOrd="0" presId="urn:microsoft.com/office/officeart/2008/layout/PictureStrips"/>
    <dgm:cxn modelId="{AB10EC13-73B7-364D-9C2E-2E4545267B1B}" type="presParOf" srcId="{41AEA37D-1FD4-974B-9774-4318E6042790}" destId="{12FE28A0-A826-1F48-830B-83E5D10CAF05}" srcOrd="0" destOrd="0" presId="urn:microsoft.com/office/officeart/2008/layout/PictureStrips"/>
    <dgm:cxn modelId="{77C002D9-B7FD-6F44-A8C0-989E36DFB51C}" type="presParOf" srcId="{41AEA37D-1FD4-974B-9774-4318E6042790}" destId="{FE867BC8-BEAC-4B47-B1CB-A367DA6FBA00}" srcOrd="1" destOrd="0" presId="urn:microsoft.com/office/officeart/2008/layout/PictureStrips"/>
    <dgm:cxn modelId="{C1E10845-519E-524D-9EC5-24A543FF8BF3}" type="presParOf" srcId="{2B4D7229-51B3-3E4C-92EF-5D81CEBE384B}" destId="{304F37AE-1A4D-DD4D-98F7-D418C74E4961}" srcOrd="1" destOrd="0" presId="urn:microsoft.com/office/officeart/2008/layout/PictureStrips"/>
    <dgm:cxn modelId="{5744CD66-484F-B149-B1CD-B92E52D38BD0}" type="presParOf" srcId="{2B4D7229-51B3-3E4C-92EF-5D81CEBE384B}" destId="{F56BF074-5574-3642-9BF3-9062C4502E2E}" srcOrd="2" destOrd="0" presId="urn:microsoft.com/office/officeart/2008/layout/PictureStrips"/>
    <dgm:cxn modelId="{24A24B9C-3759-F64F-850B-01028A381028}" type="presParOf" srcId="{F56BF074-5574-3642-9BF3-9062C4502E2E}" destId="{0DD3ECC0-1375-824A-AF2F-BE734DD35DE5}" srcOrd="0" destOrd="0" presId="urn:microsoft.com/office/officeart/2008/layout/PictureStrips"/>
    <dgm:cxn modelId="{B665BA71-2A4D-4E46-BDD0-E4503C6B54D0}" type="presParOf" srcId="{F56BF074-5574-3642-9BF3-9062C4502E2E}" destId="{1BCA8002-6ACB-D444-8903-55C993494D0F}" srcOrd="1" destOrd="0" presId="urn:microsoft.com/office/officeart/2008/layout/PictureStrips"/>
    <dgm:cxn modelId="{02551B8C-28D8-8744-957B-AEDCC26424FC}" type="presParOf" srcId="{2B4D7229-51B3-3E4C-92EF-5D81CEBE384B}" destId="{04AD53FE-5D2E-FB4E-99A8-BAD1CB29CBB1}" srcOrd="3" destOrd="0" presId="urn:microsoft.com/office/officeart/2008/layout/PictureStrips"/>
    <dgm:cxn modelId="{BF0B6E45-40A8-7447-8215-50E0C40B3962}" type="presParOf" srcId="{2B4D7229-51B3-3E4C-92EF-5D81CEBE384B}" destId="{E36E878C-E73E-FE40-814D-D1A446C145E7}" srcOrd="4" destOrd="0" presId="urn:microsoft.com/office/officeart/2008/layout/PictureStrips"/>
    <dgm:cxn modelId="{B0879E5F-547A-F14E-ACBC-5D4814220475}" type="presParOf" srcId="{E36E878C-E73E-FE40-814D-D1A446C145E7}" destId="{BE40D572-1460-B942-B60D-33B6FDFE5A59}" srcOrd="0" destOrd="0" presId="urn:microsoft.com/office/officeart/2008/layout/PictureStrips"/>
    <dgm:cxn modelId="{7388B75C-8459-1A43-AFE4-2FB885BDB2BF}" type="presParOf" srcId="{E36E878C-E73E-FE40-814D-D1A446C145E7}" destId="{E69FF2A1-A3A4-6D46-A685-3272BD8B50F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E28A0-A826-1F48-830B-83E5D10CAF05}">
      <dsp:nvSpPr>
        <dsp:cNvPr id="0" name=""/>
        <dsp:cNvSpPr/>
      </dsp:nvSpPr>
      <dsp:spPr>
        <a:xfrm>
          <a:off x="60662" y="201242"/>
          <a:ext cx="3783031" cy="8959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742"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dirty="0"/>
            <a:t>Group Leader (Mentor)</a:t>
          </a:r>
          <a:endParaRPr lang="en-US" sz="3200" kern="1200" dirty="0"/>
        </a:p>
      </dsp:txBody>
      <dsp:txXfrm>
        <a:off x="60662" y="201242"/>
        <a:ext cx="3783031" cy="895916"/>
      </dsp:txXfrm>
    </dsp:sp>
    <dsp:sp modelId="{FE867BC8-BEAC-4B47-B1CB-A367DA6FBA00}">
      <dsp:nvSpPr>
        <dsp:cNvPr id="0" name=""/>
        <dsp:cNvSpPr/>
      </dsp:nvSpPr>
      <dsp:spPr>
        <a:xfrm>
          <a:off x="204739" y="297598"/>
          <a:ext cx="512974" cy="63119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D3ECC0-1375-824A-AF2F-BE734DD35DE5}">
      <dsp:nvSpPr>
        <dsp:cNvPr id="0" name=""/>
        <dsp:cNvSpPr/>
      </dsp:nvSpPr>
      <dsp:spPr>
        <a:xfrm>
          <a:off x="3983048" y="192668"/>
          <a:ext cx="3843333" cy="92910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742"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Group Facilitator (Teaching Assistant)</a:t>
          </a:r>
          <a:endParaRPr lang="en-US" sz="2500" kern="1200" dirty="0"/>
        </a:p>
      </dsp:txBody>
      <dsp:txXfrm>
        <a:off x="3983048" y="192668"/>
        <a:ext cx="3843333" cy="929100"/>
      </dsp:txXfrm>
    </dsp:sp>
    <dsp:sp modelId="{1BCA8002-6ACB-D444-8903-55C993494D0F}">
      <dsp:nvSpPr>
        <dsp:cNvPr id="0" name=""/>
        <dsp:cNvSpPr/>
      </dsp:nvSpPr>
      <dsp:spPr>
        <a:xfrm>
          <a:off x="4127754" y="297330"/>
          <a:ext cx="484465" cy="69644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40D572-1460-B942-B60D-33B6FDFE5A59}">
      <dsp:nvSpPr>
        <dsp:cNvPr id="0" name=""/>
        <dsp:cNvSpPr/>
      </dsp:nvSpPr>
      <dsp:spPr>
        <a:xfrm>
          <a:off x="1995088" y="1261123"/>
          <a:ext cx="3896522" cy="121766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4764"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Group Member (Participating Learner)</a:t>
          </a:r>
          <a:endParaRPr lang="en-US" sz="2500" kern="1200" dirty="0"/>
        </a:p>
      </dsp:txBody>
      <dsp:txXfrm>
        <a:off x="1995088" y="1261123"/>
        <a:ext cx="3896522" cy="1217663"/>
      </dsp:txXfrm>
    </dsp:sp>
    <dsp:sp modelId="{E69FF2A1-A3A4-6D46-A685-3272BD8B50F7}">
      <dsp:nvSpPr>
        <dsp:cNvPr id="0" name=""/>
        <dsp:cNvSpPr/>
      </dsp:nvSpPr>
      <dsp:spPr>
        <a:xfrm>
          <a:off x="2268622" y="1592268"/>
          <a:ext cx="402094" cy="63303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71306-DB16-A549-8E07-8405ED05B170}" type="datetimeFigureOut">
              <a:rPr lang="en-US" smtClean="0"/>
              <a:t>8/1/22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CFC2E-5F89-E948-9F1C-6740E0F9C0A3}" type="slidenum">
              <a:rPr lang="en-US" smtClean="0"/>
              <a:t>‹#›</a:t>
            </a:fld>
            <a:endParaRPr lang="en-US"/>
          </a:p>
        </p:txBody>
      </p:sp>
    </p:spTree>
    <p:extLst>
      <p:ext uri="{BB962C8B-B14F-4D97-AF65-F5344CB8AC3E}">
        <p14:creationId xmlns:p14="http://schemas.microsoft.com/office/powerpoint/2010/main" val="229512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938A7-EA55-D045-83D6-F2DCDEFCCBFB}" type="slidenum">
              <a:rPr lang="en-US" smtClean="0"/>
              <a:t>5</a:t>
            </a:fld>
            <a:endParaRPr lang="en-US" dirty="0"/>
          </a:p>
        </p:txBody>
      </p:sp>
    </p:spTree>
    <p:extLst>
      <p:ext uri="{BB962C8B-B14F-4D97-AF65-F5344CB8AC3E}">
        <p14:creationId xmlns:p14="http://schemas.microsoft.com/office/powerpoint/2010/main" val="356257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C08A6-A967-3648-81C2-E586B1EEF89E}" type="slidenum">
              <a:rPr lang="en-US" smtClean="0"/>
              <a:t>6</a:t>
            </a:fld>
            <a:endParaRPr lang="en-US" dirty="0"/>
          </a:p>
        </p:txBody>
      </p:sp>
    </p:spTree>
    <p:extLst>
      <p:ext uri="{BB962C8B-B14F-4D97-AF65-F5344CB8AC3E}">
        <p14:creationId xmlns:p14="http://schemas.microsoft.com/office/powerpoint/2010/main" val="110555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EC08A6-A967-3648-81C2-E586B1EEF89E}" type="slidenum">
              <a:rPr lang="en-US" smtClean="0"/>
              <a:t>7</a:t>
            </a:fld>
            <a:endParaRPr lang="en-US" dirty="0"/>
          </a:p>
        </p:txBody>
      </p:sp>
    </p:spTree>
    <p:extLst>
      <p:ext uri="{BB962C8B-B14F-4D97-AF65-F5344CB8AC3E}">
        <p14:creationId xmlns:p14="http://schemas.microsoft.com/office/powerpoint/2010/main" val="3320175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607B87-C0A1-A846-8719-D8F50ED5758D}" type="slidenum">
              <a:rPr lang="en-US" smtClean="0"/>
              <a:t>11</a:t>
            </a:fld>
            <a:endParaRPr lang="en-US" dirty="0"/>
          </a:p>
        </p:txBody>
      </p:sp>
    </p:spTree>
    <p:extLst>
      <p:ext uri="{BB962C8B-B14F-4D97-AF65-F5344CB8AC3E}">
        <p14:creationId xmlns:p14="http://schemas.microsoft.com/office/powerpoint/2010/main" val="359917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D9EB-6284-3740-3EB5-61DCD4895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01EC1E-6F4A-F747-753A-7B61BCC8F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63CDA6-DC7F-39FF-6B80-D0F7241632DE}"/>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5" name="Footer Placeholder 4">
            <a:extLst>
              <a:ext uri="{FF2B5EF4-FFF2-40B4-BE49-F238E27FC236}">
                <a16:creationId xmlns:a16="http://schemas.microsoft.com/office/drawing/2014/main" id="{0890DFC3-872D-E7BB-9AB5-0D7FA4621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40BF0-6FA0-7056-EAEE-3F852891C16E}"/>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380893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B625-1E33-DEBB-5A5D-8807F555FA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E0D17F-91BE-E19C-A1A1-4C2A8A5C05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14D94-8918-6783-B1FF-01733EB709EF}"/>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5" name="Footer Placeholder 4">
            <a:extLst>
              <a:ext uri="{FF2B5EF4-FFF2-40B4-BE49-F238E27FC236}">
                <a16:creationId xmlns:a16="http://schemas.microsoft.com/office/drawing/2014/main" id="{57FF6D94-0696-DF4F-13C3-88CEF71DE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06C70-DE45-DDD6-7A73-A770DE831FC5}"/>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252367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A0186-0EEB-B3E6-4391-48E65A349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693B81-45F0-AE99-4A83-06DC5E07B6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0251D-4752-0CF5-2FBA-2F2219EB4D15}"/>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5" name="Footer Placeholder 4">
            <a:extLst>
              <a:ext uri="{FF2B5EF4-FFF2-40B4-BE49-F238E27FC236}">
                <a16:creationId xmlns:a16="http://schemas.microsoft.com/office/drawing/2014/main" id="{44160264-6CCC-E2D7-9EE1-C13750441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F8C3E-5208-ACD4-0F26-C8B8CE51891F}"/>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155227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E268-9EF2-117D-DAA4-D6EB51314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24DF05-E67F-E2CE-E29E-B6D02ACF1B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9ED7F-3E92-5421-7097-B53E42D80A03}"/>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5" name="Footer Placeholder 4">
            <a:extLst>
              <a:ext uri="{FF2B5EF4-FFF2-40B4-BE49-F238E27FC236}">
                <a16:creationId xmlns:a16="http://schemas.microsoft.com/office/drawing/2014/main" id="{D801A5CD-AA5F-933E-10CC-0453D520F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A6267-B296-4A34-699F-587C96F00898}"/>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365898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5415-45CB-A4D7-5893-E53C82AA04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850208-60D9-FEC6-D439-3108278BA3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4AA83-CB16-1331-4B68-FFA217A17DD4}"/>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5" name="Footer Placeholder 4">
            <a:extLst>
              <a:ext uri="{FF2B5EF4-FFF2-40B4-BE49-F238E27FC236}">
                <a16:creationId xmlns:a16="http://schemas.microsoft.com/office/drawing/2014/main" id="{23A58CD9-70BF-D7B2-BB73-8E60E2284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9D977-0DDB-D80A-736D-EFB68249ADA1}"/>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399830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7DD3-839A-C167-A193-AB198B176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C4B4AB-79B3-0FBB-2C22-201BB7EED5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8F3A1B-09EC-ABE3-E837-F12271F393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36A612-6140-C50E-F7BA-401095551F75}"/>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6" name="Footer Placeholder 5">
            <a:extLst>
              <a:ext uri="{FF2B5EF4-FFF2-40B4-BE49-F238E27FC236}">
                <a16:creationId xmlns:a16="http://schemas.microsoft.com/office/drawing/2014/main" id="{1C2DF91D-BB58-280E-ECF9-11461A276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5A9D8-BFC9-7C6B-CC88-E5F0E40E08EC}"/>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421391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6785-FDCC-9E03-0C91-0E53C265C4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33FC0D-8B7F-0128-688F-6D26AEAA5D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F19B83-2C6E-03D3-8134-9A77B917F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D5B5E-BAF3-C6FC-FFEA-0FD6A2DA8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0F8DE-2FBE-8170-4623-9D81B8FFA0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BE2D3-2BE9-9054-4E9F-645B43A4362F}"/>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8" name="Footer Placeholder 7">
            <a:extLst>
              <a:ext uri="{FF2B5EF4-FFF2-40B4-BE49-F238E27FC236}">
                <a16:creationId xmlns:a16="http://schemas.microsoft.com/office/drawing/2014/main" id="{D2B2FEFC-3991-CFB7-1841-8A616D1374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51556-5F24-38BE-8216-C86A13EB32D3}"/>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10691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372-A821-F8A0-C3B1-689B106C1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799E1-DBAD-2D47-225D-BD796EAEF04B}"/>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4" name="Footer Placeholder 3">
            <a:extLst>
              <a:ext uri="{FF2B5EF4-FFF2-40B4-BE49-F238E27FC236}">
                <a16:creationId xmlns:a16="http://schemas.microsoft.com/office/drawing/2014/main" id="{B8328D19-E463-5DB5-FFFB-FDCF4B6195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5122B-CC6B-5DB8-2859-0C9E060EB5F2}"/>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297437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B4477-5EA3-6C23-7746-CBAB5B886860}"/>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3" name="Footer Placeholder 2">
            <a:extLst>
              <a:ext uri="{FF2B5EF4-FFF2-40B4-BE49-F238E27FC236}">
                <a16:creationId xmlns:a16="http://schemas.microsoft.com/office/drawing/2014/main" id="{3089D5EB-5A45-B99E-27DE-2A8317A6C8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AAFE13-B566-76CC-B9CD-94B3E5CDD054}"/>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98645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8CBF-C674-BC34-9481-480677CBA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21B214-F901-5E44-074C-5DD5D2F2D0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D2842-2B43-C5AA-6475-F463E86FD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175FF-BAB5-0403-48AC-FEAC6BCD0921}"/>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6" name="Footer Placeholder 5">
            <a:extLst>
              <a:ext uri="{FF2B5EF4-FFF2-40B4-BE49-F238E27FC236}">
                <a16:creationId xmlns:a16="http://schemas.microsoft.com/office/drawing/2014/main" id="{209C7F02-813E-BF0B-C89C-46D13BA78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AAB51-3E83-5722-B5B1-CBC029C6E334}"/>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416401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9DD8-030C-AAFF-B2BD-B9F441C2C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6E20B-5B5E-4D51-760C-CFD9A446F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B0D8A-65E2-1F5A-8946-6024E8D72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D1C222-331E-E352-047C-EEA762B8ADF8}"/>
              </a:ext>
            </a:extLst>
          </p:cNvPr>
          <p:cNvSpPr>
            <a:spLocks noGrp="1"/>
          </p:cNvSpPr>
          <p:nvPr>
            <p:ph type="dt" sz="half" idx="10"/>
          </p:nvPr>
        </p:nvSpPr>
        <p:spPr/>
        <p:txBody>
          <a:bodyPr/>
          <a:lstStyle/>
          <a:p>
            <a:fld id="{3222BFF6-D624-524D-AF0A-1286D3BA5694}" type="datetimeFigureOut">
              <a:rPr lang="en-US" smtClean="0"/>
              <a:t>8/1/22</a:t>
            </a:fld>
            <a:endParaRPr lang="en-US"/>
          </a:p>
        </p:txBody>
      </p:sp>
      <p:sp>
        <p:nvSpPr>
          <p:cNvPr id="6" name="Footer Placeholder 5">
            <a:extLst>
              <a:ext uri="{FF2B5EF4-FFF2-40B4-BE49-F238E27FC236}">
                <a16:creationId xmlns:a16="http://schemas.microsoft.com/office/drawing/2014/main" id="{E662C012-3150-41DA-E9DB-8677B4272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881FE-D5CB-1400-9C32-ACF1E77E93F9}"/>
              </a:ext>
            </a:extLst>
          </p:cNvPr>
          <p:cNvSpPr>
            <a:spLocks noGrp="1"/>
          </p:cNvSpPr>
          <p:nvPr>
            <p:ph type="sldNum" sz="quarter" idx="12"/>
          </p:nvPr>
        </p:nvSpPr>
        <p:spPr/>
        <p:txBody>
          <a:bodyPr/>
          <a:lstStyle/>
          <a:p>
            <a:fld id="{32C6FD59-0224-7D42-BCDB-E5325393D974}" type="slidenum">
              <a:rPr lang="en-US" smtClean="0"/>
              <a:t>‹#›</a:t>
            </a:fld>
            <a:endParaRPr lang="en-US"/>
          </a:p>
        </p:txBody>
      </p:sp>
    </p:spTree>
    <p:extLst>
      <p:ext uri="{BB962C8B-B14F-4D97-AF65-F5344CB8AC3E}">
        <p14:creationId xmlns:p14="http://schemas.microsoft.com/office/powerpoint/2010/main" val="119302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3BBB56-3830-A86F-D450-6ECB0841F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56B775-DA72-81E2-A093-818EEFDB4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83A0A-B06D-CE8B-6D11-A95568AC3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2BFF6-D624-524D-AF0A-1286D3BA5694}" type="datetimeFigureOut">
              <a:rPr lang="en-US" smtClean="0"/>
              <a:t>8/1/22</a:t>
            </a:fld>
            <a:endParaRPr lang="en-US"/>
          </a:p>
        </p:txBody>
      </p:sp>
      <p:sp>
        <p:nvSpPr>
          <p:cNvPr id="5" name="Footer Placeholder 4">
            <a:extLst>
              <a:ext uri="{FF2B5EF4-FFF2-40B4-BE49-F238E27FC236}">
                <a16:creationId xmlns:a16="http://schemas.microsoft.com/office/drawing/2014/main" id="{B1A41A4F-E702-85B6-A57B-460C07C2E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C25623-6347-7C12-42F9-664B2CED1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6FD59-0224-7D42-BCDB-E5325393D974}" type="slidenum">
              <a:rPr lang="en-US" smtClean="0"/>
              <a:t>‹#›</a:t>
            </a:fld>
            <a:endParaRPr lang="en-US"/>
          </a:p>
        </p:txBody>
      </p:sp>
    </p:spTree>
    <p:extLst>
      <p:ext uri="{BB962C8B-B14F-4D97-AF65-F5344CB8AC3E}">
        <p14:creationId xmlns:p14="http://schemas.microsoft.com/office/powerpoint/2010/main" val="1890087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arol@medicuscme.org" TargetMode="External"/><Relationship Id="rId2" Type="http://schemas.openxmlformats.org/officeDocument/2006/relationships/hyperlink" Target="https://medicuscme.gathered.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53A52-9A6E-F140-94BB-54B8720ECFD9}"/>
              </a:ext>
            </a:extLst>
          </p:cNvPr>
          <p:cNvSpPr txBox="1"/>
          <p:nvPr/>
        </p:nvSpPr>
        <p:spPr>
          <a:xfrm>
            <a:off x="278295" y="664710"/>
            <a:ext cx="11635408" cy="2123658"/>
          </a:xfrm>
          <a:prstGeom prst="rect">
            <a:avLst/>
          </a:prstGeom>
          <a:noFill/>
        </p:spPr>
        <p:txBody>
          <a:bodyPr wrap="square" rtlCol="0">
            <a:spAutoFit/>
          </a:bodyPr>
          <a:lstStyle/>
          <a:p>
            <a:pPr algn="ctr"/>
            <a:r>
              <a:rPr lang="en-US" sz="3200" dirty="0">
                <a:solidFill>
                  <a:schemeClr val="accent1">
                    <a:lumMod val="75000"/>
                  </a:schemeClr>
                </a:solidFill>
              </a:rPr>
              <a:t>Opioid Analgesic Risk Evaluation and Mitigation Strategy (REMS)</a:t>
            </a:r>
          </a:p>
          <a:p>
            <a:pPr algn="ctr"/>
            <a:endParaRPr lang="en-US" sz="2000" dirty="0">
              <a:solidFill>
                <a:schemeClr val="accent1">
                  <a:lumMod val="75000"/>
                </a:schemeClr>
              </a:solidFill>
            </a:endParaRPr>
          </a:p>
          <a:p>
            <a:pPr algn="ctr"/>
            <a:r>
              <a:rPr lang="en-US" sz="4000" b="1" dirty="0">
                <a:solidFill>
                  <a:schemeClr val="accent1">
                    <a:lumMod val="75000"/>
                  </a:schemeClr>
                </a:solidFill>
              </a:rPr>
              <a:t>Meeting the Challenge of Pain Management </a:t>
            </a:r>
          </a:p>
          <a:p>
            <a:pPr algn="ctr"/>
            <a:r>
              <a:rPr lang="en-US" sz="4000" b="1" dirty="0">
                <a:solidFill>
                  <a:schemeClr val="accent1">
                    <a:lumMod val="75000"/>
                  </a:schemeClr>
                </a:solidFill>
              </a:rPr>
              <a:t>in an Ever-evolving Opioid Epidemic</a:t>
            </a:r>
            <a:r>
              <a:rPr lang="en-US" sz="4000" dirty="0">
                <a:solidFill>
                  <a:schemeClr val="accent1">
                    <a:lumMod val="75000"/>
                  </a:schemeClr>
                </a:solidFill>
              </a:rPr>
              <a:t> </a:t>
            </a:r>
            <a:endParaRPr lang="en-US" sz="4000" dirty="0">
              <a:solidFill>
                <a:schemeClr val="accent1">
                  <a:lumMod val="75000"/>
                </a:schemeClr>
              </a:solidFill>
              <a:latin typeface="Ubuntu"/>
            </a:endParaRPr>
          </a:p>
        </p:txBody>
      </p:sp>
      <p:pic>
        <p:nvPicPr>
          <p:cNvPr id="8" name="Picture 7">
            <a:extLst>
              <a:ext uri="{FF2B5EF4-FFF2-40B4-BE49-F238E27FC236}">
                <a16:creationId xmlns:a16="http://schemas.microsoft.com/office/drawing/2014/main" id="{AB09EE29-63C3-4345-9675-ED6314A7DF29}"/>
              </a:ext>
            </a:extLst>
          </p:cNvPr>
          <p:cNvPicPr>
            <a:picLocks noChangeAspect="1"/>
          </p:cNvPicPr>
          <p:nvPr/>
        </p:nvPicPr>
        <p:blipFill>
          <a:blip r:embed="rId2"/>
          <a:stretch>
            <a:fillRect/>
          </a:stretch>
        </p:blipFill>
        <p:spPr>
          <a:xfrm>
            <a:off x="2524638" y="5270042"/>
            <a:ext cx="3200400" cy="673100"/>
          </a:xfrm>
          <a:prstGeom prst="rect">
            <a:avLst/>
          </a:prstGeom>
        </p:spPr>
      </p:pic>
      <p:pic>
        <p:nvPicPr>
          <p:cNvPr id="10" name="Picture 9">
            <a:extLst>
              <a:ext uri="{FF2B5EF4-FFF2-40B4-BE49-F238E27FC236}">
                <a16:creationId xmlns:a16="http://schemas.microsoft.com/office/drawing/2014/main" id="{4BD1D80F-BB4C-014E-B9FB-30300F1BE920}"/>
              </a:ext>
            </a:extLst>
          </p:cNvPr>
          <p:cNvPicPr>
            <a:picLocks noChangeAspect="1"/>
          </p:cNvPicPr>
          <p:nvPr/>
        </p:nvPicPr>
        <p:blipFill>
          <a:blip r:embed="rId3"/>
          <a:stretch>
            <a:fillRect/>
          </a:stretch>
        </p:blipFill>
        <p:spPr>
          <a:xfrm>
            <a:off x="7696907" y="4982852"/>
            <a:ext cx="1496976" cy="1247480"/>
          </a:xfrm>
          <a:prstGeom prst="rect">
            <a:avLst/>
          </a:prstGeom>
        </p:spPr>
      </p:pic>
      <p:pic>
        <p:nvPicPr>
          <p:cNvPr id="9" name="Picture 8" descr="A green sign with white text&#10;&#10;Description automatically generated with medium confidence">
            <a:extLst>
              <a:ext uri="{FF2B5EF4-FFF2-40B4-BE49-F238E27FC236}">
                <a16:creationId xmlns:a16="http://schemas.microsoft.com/office/drawing/2014/main" id="{17EADCB4-6AAE-214B-499E-C59947930219}"/>
              </a:ext>
            </a:extLst>
          </p:cNvPr>
          <p:cNvPicPr>
            <a:picLocks noChangeAspect="1"/>
          </p:cNvPicPr>
          <p:nvPr/>
        </p:nvPicPr>
        <p:blipFill>
          <a:blip r:embed="rId4"/>
          <a:stretch>
            <a:fillRect/>
          </a:stretch>
        </p:blipFill>
        <p:spPr>
          <a:xfrm>
            <a:off x="1858432" y="3145341"/>
            <a:ext cx="3658732" cy="1706172"/>
          </a:xfrm>
          <a:prstGeom prst="rect">
            <a:avLst/>
          </a:prstGeom>
        </p:spPr>
      </p:pic>
      <p:pic>
        <p:nvPicPr>
          <p:cNvPr id="1028" name="Picture 4" descr="New York Society of Addiction Medicine Logo">
            <a:extLst>
              <a:ext uri="{FF2B5EF4-FFF2-40B4-BE49-F238E27FC236}">
                <a16:creationId xmlns:a16="http://schemas.microsoft.com/office/drawing/2014/main" id="{4FCEE2C3-3E02-18CD-C862-081608554B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9" y="3429000"/>
            <a:ext cx="4042569" cy="1108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62555"/>
      </p:ext>
    </p:extLst>
  </p:cSld>
  <p:clrMapOvr>
    <a:masterClrMapping/>
  </p:clrMapOvr>
  <mc:AlternateContent xmlns:mc="http://schemas.openxmlformats.org/markup-compatibility/2006" xmlns:p14="http://schemas.microsoft.com/office/powerpoint/2010/main">
    <mc:Choice Requires="p14">
      <p:transition spd="slow" p14:dur="2000" advTm="51689"/>
    </mc:Choice>
    <mc:Fallback xmlns="">
      <p:transition spd="slow" advTm="516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24BA378-4663-021E-F6EF-DFAADFC6BBE4}"/>
              </a:ext>
            </a:extLst>
          </p:cNvPr>
          <p:cNvSpPr>
            <a:spLocks noGrp="1"/>
          </p:cNvSpPr>
          <p:nvPr>
            <p:ph type="title"/>
          </p:nvPr>
        </p:nvSpPr>
        <p:spPr>
          <a:xfrm>
            <a:off x="468350" y="479717"/>
            <a:ext cx="11508059" cy="1120071"/>
          </a:xfrm>
        </p:spPr>
        <p:txBody>
          <a:bodyPr>
            <a:normAutofit/>
          </a:bodyPr>
          <a:lstStyle/>
          <a:p>
            <a:pPr algn="ctr"/>
            <a:r>
              <a:rPr lang="en-US" sz="4200" b="1" dirty="0">
                <a:solidFill>
                  <a:schemeClr val="accent1"/>
                </a:solidFill>
                <a:latin typeface="+mn-lt"/>
              </a:rPr>
              <a:t>Additional Benefits of Serving as a Group Leader</a:t>
            </a:r>
            <a:endParaRPr lang="en-US" sz="4200" dirty="0">
              <a:solidFill>
                <a:schemeClr val="tx2"/>
              </a:solidFill>
              <a:latin typeface="+mn-lt"/>
            </a:endParaRPr>
          </a:p>
        </p:txBody>
      </p:sp>
      <p:sp>
        <p:nvSpPr>
          <p:cNvPr id="3" name="Content Placeholder 2">
            <a:extLst>
              <a:ext uri="{FF2B5EF4-FFF2-40B4-BE49-F238E27FC236}">
                <a16:creationId xmlns:a16="http://schemas.microsoft.com/office/drawing/2014/main" id="{D505E880-2D77-3B7B-8E86-66E7A2D31A8A}"/>
              </a:ext>
            </a:extLst>
          </p:cNvPr>
          <p:cNvSpPr>
            <a:spLocks noGrp="1"/>
          </p:cNvSpPr>
          <p:nvPr>
            <p:ph idx="1"/>
          </p:nvPr>
        </p:nvSpPr>
        <p:spPr>
          <a:xfrm>
            <a:off x="880945" y="1846532"/>
            <a:ext cx="10682868" cy="4366795"/>
          </a:xfrm>
        </p:spPr>
        <p:txBody>
          <a:bodyPr anchor="t">
            <a:normAutofit/>
          </a:bodyPr>
          <a:lstStyle/>
          <a:p>
            <a:r>
              <a:rPr lang="en-US" sz="3200" dirty="0"/>
              <a:t>Research and leadership experience could enhance academic credentials on your curriculum vitae</a:t>
            </a:r>
          </a:p>
          <a:p>
            <a:r>
              <a:rPr lang="en-US" sz="3200" dirty="0"/>
              <a:t>Social, peer-to-peer learning helps establish strong professional networks</a:t>
            </a:r>
          </a:p>
          <a:p>
            <a:r>
              <a:rPr lang="en-US" sz="3200" dirty="0"/>
              <a:t>Opioid use and risk for addiction continues to evolve; curriculum is </a:t>
            </a:r>
            <a:r>
              <a:rPr lang="en-US" sz="3200" u="sng" dirty="0"/>
              <a:t>current</a:t>
            </a:r>
            <a:r>
              <a:rPr lang="en-US" sz="3200" dirty="0"/>
              <a:t> </a:t>
            </a:r>
          </a:p>
          <a:p>
            <a:r>
              <a:rPr lang="en-US" sz="3200" dirty="0"/>
              <a:t>Pace and timing of group activities can be tailored to needs of each group (flexible)</a:t>
            </a:r>
          </a:p>
          <a:p>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34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893D406-D091-3A8D-6465-4C2710C7732C}"/>
              </a:ext>
            </a:extLst>
          </p:cNvPr>
          <p:cNvPicPr>
            <a:picLocks noGrp="1" noChangeAspect="1"/>
          </p:cNvPicPr>
          <p:nvPr>
            <p:ph idx="1"/>
          </p:nvPr>
        </p:nvPicPr>
        <p:blipFill>
          <a:blip r:embed="rId3"/>
          <a:stretch>
            <a:fillRect/>
          </a:stretch>
        </p:blipFill>
        <p:spPr>
          <a:xfrm>
            <a:off x="45086" y="0"/>
            <a:ext cx="12101828" cy="6858000"/>
          </a:xfrm>
          <a:prstGeom prst="rect">
            <a:avLst/>
          </a:prstGeom>
        </p:spPr>
      </p:pic>
    </p:spTree>
    <p:extLst>
      <p:ext uri="{BB962C8B-B14F-4D97-AF65-F5344CB8AC3E}">
        <p14:creationId xmlns:p14="http://schemas.microsoft.com/office/powerpoint/2010/main" val="1926282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7B5CEDD-27CB-DEB1-B1D8-4E90C2832308}"/>
              </a:ext>
            </a:extLst>
          </p:cNvPr>
          <p:cNvPicPr>
            <a:picLocks noGrp="1" noChangeAspect="1"/>
          </p:cNvPicPr>
          <p:nvPr>
            <p:ph idx="1"/>
          </p:nvPr>
        </p:nvPicPr>
        <p:blipFill>
          <a:blip r:embed="rId2"/>
          <a:stretch>
            <a:fillRect/>
          </a:stretch>
        </p:blipFill>
        <p:spPr>
          <a:xfrm>
            <a:off x="0" y="5342"/>
            <a:ext cx="12192000" cy="6847315"/>
          </a:xfrm>
          <a:prstGeom prst="rect">
            <a:avLst/>
          </a:prstGeom>
        </p:spPr>
      </p:pic>
    </p:spTree>
    <p:extLst>
      <p:ext uri="{BB962C8B-B14F-4D97-AF65-F5344CB8AC3E}">
        <p14:creationId xmlns:p14="http://schemas.microsoft.com/office/powerpoint/2010/main" val="325449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3EA177-C2C2-8C37-4543-49300E71864A}"/>
              </a:ext>
            </a:extLst>
          </p:cNvPr>
          <p:cNvPicPr>
            <a:picLocks noGrp="1" noChangeAspect="1"/>
          </p:cNvPicPr>
          <p:nvPr>
            <p:ph idx="1"/>
          </p:nvPr>
        </p:nvPicPr>
        <p:blipFill>
          <a:blip r:embed="rId2"/>
          <a:stretch>
            <a:fillRect/>
          </a:stretch>
        </p:blipFill>
        <p:spPr>
          <a:xfrm>
            <a:off x="0" y="0"/>
            <a:ext cx="12080285" cy="6858000"/>
          </a:xfrm>
          <a:prstGeom prst="rect">
            <a:avLst/>
          </a:prstGeom>
        </p:spPr>
      </p:pic>
    </p:spTree>
    <p:extLst>
      <p:ext uri="{BB962C8B-B14F-4D97-AF65-F5344CB8AC3E}">
        <p14:creationId xmlns:p14="http://schemas.microsoft.com/office/powerpoint/2010/main" val="251059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CA4A210B-115C-ACE8-9AC3-2F23308D94BA}"/>
              </a:ext>
            </a:extLst>
          </p:cNvPr>
          <p:cNvSpPr>
            <a:spLocks noGrp="1"/>
          </p:cNvSpPr>
          <p:nvPr>
            <p:ph type="title"/>
          </p:nvPr>
        </p:nvSpPr>
        <p:spPr>
          <a:xfrm>
            <a:off x="3380756" y="546409"/>
            <a:ext cx="5430487" cy="952378"/>
          </a:xfrm>
        </p:spPr>
        <p:txBody>
          <a:bodyPr vert="horz" lIns="91440" tIns="45720" rIns="91440" bIns="45720" rtlCol="0" anchor="b">
            <a:normAutofit/>
          </a:bodyPr>
          <a:lstStyle/>
          <a:p>
            <a:pPr algn="ctr"/>
            <a:r>
              <a:rPr lang="en-US" b="1" dirty="0">
                <a:solidFill>
                  <a:schemeClr val="accent1"/>
                </a:solidFill>
                <a:latin typeface="+mn-lt"/>
              </a:rPr>
              <a:t>Next Steps</a:t>
            </a:r>
            <a:endParaRPr lang="en-US" kern="1200" dirty="0">
              <a:solidFill>
                <a:schemeClr val="tx2"/>
              </a:solidFill>
              <a:latin typeface="+mn-lt"/>
              <a:ea typeface="+mj-ea"/>
              <a:cs typeface="+mj-cs"/>
            </a:endParaRPr>
          </a:p>
        </p:txBody>
      </p:sp>
      <p:sp>
        <p:nvSpPr>
          <p:cNvPr id="4" name="TextBox 3">
            <a:extLst>
              <a:ext uri="{FF2B5EF4-FFF2-40B4-BE49-F238E27FC236}">
                <a16:creationId xmlns:a16="http://schemas.microsoft.com/office/drawing/2014/main" id="{537C8F55-9C92-504E-2860-8921A56C0ED6}"/>
              </a:ext>
            </a:extLst>
          </p:cNvPr>
          <p:cNvSpPr txBox="1"/>
          <p:nvPr/>
        </p:nvSpPr>
        <p:spPr>
          <a:xfrm>
            <a:off x="1115833" y="1846180"/>
            <a:ext cx="10679456" cy="4144724"/>
          </a:xfrm>
          <a:prstGeom prst="rect">
            <a:avLst/>
          </a:prstGeom>
          <a:noFill/>
        </p:spPr>
        <p:txBody>
          <a:bodyPr wrap="square" rtlCol="0">
            <a:spAutoFit/>
          </a:bodyPr>
          <a:lstStyle/>
          <a:p>
            <a:pPr>
              <a:spcBef>
                <a:spcPts val="400"/>
              </a:spcBef>
            </a:pPr>
            <a:r>
              <a:rPr lang="en-US" sz="3200" dirty="0"/>
              <a:t>To complete a Group Leader application, go to: </a:t>
            </a:r>
          </a:p>
          <a:p>
            <a:pPr>
              <a:spcBef>
                <a:spcPts val="400"/>
              </a:spcBef>
            </a:pPr>
            <a:endParaRPr lang="en-US" sz="2000" dirty="0"/>
          </a:p>
          <a:p>
            <a:pPr>
              <a:spcBef>
                <a:spcPts val="400"/>
              </a:spcBef>
            </a:pPr>
            <a:r>
              <a:rPr lang="en-US" sz="3200" dirty="0">
                <a:solidFill>
                  <a:srgbClr val="0563C1"/>
                </a:solidFill>
                <a:hlinkClick r:id="rId2">
                  <a:extLst>
                    <a:ext uri="{A12FA001-AC4F-418D-AE19-62706E023703}">
                      <ahyp:hlinkClr xmlns:ahyp="http://schemas.microsoft.com/office/drawing/2018/hyperlinkcolor" val="tx"/>
                    </a:ext>
                  </a:extLst>
                </a:hlinkClick>
              </a:rPr>
              <a:t>https://medicuscme.gathered.com</a:t>
            </a:r>
            <a:r>
              <a:rPr lang="en-US" sz="3200" dirty="0">
                <a:solidFill>
                  <a:schemeClr val="accent1">
                    <a:lumMod val="75000"/>
                  </a:schemeClr>
                </a:solidFill>
                <a:hlinkClick r:id="rId2">
                  <a:extLst>
                    <a:ext uri="{A12FA001-AC4F-418D-AE19-62706E023703}">
                      <ahyp:hlinkClr xmlns:ahyp="http://schemas.microsoft.com/office/drawing/2018/hyperlinkcolor" val="tx"/>
                    </a:ext>
                  </a:extLst>
                </a:hlinkClick>
              </a:rPr>
              <a:t>/</a:t>
            </a:r>
            <a:r>
              <a:rPr lang="en-US" sz="3200" u="sng" dirty="0">
                <a:solidFill>
                  <a:schemeClr val="accent1">
                    <a:lumMod val="75000"/>
                  </a:schemeClr>
                </a:solidFill>
              </a:rPr>
              <a:t>curriculum/108</a:t>
            </a:r>
            <a:r>
              <a:rPr lang="en-US" sz="3200" dirty="0">
                <a:solidFill>
                  <a:schemeClr val="accent1">
                    <a:lumMod val="75000"/>
                  </a:schemeClr>
                </a:solidFill>
              </a:rPr>
              <a:t>. </a:t>
            </a:r>
            <a:r>
              <a:rPr lang="en-US" sz="3200" dirty="0"/>
              <a:t> You will </a:t>
            </a:r>
          </a:p>
          <a:p>
            <a:pPr>
              <a:spcBef>
                <a:spcPts val="400"/>
              </a:spcBef>
            </a:pPr>
            <a:r>
              <a:rPr lang="en-US" sz="3200" dirty="0"/>
              <a:t>be invited to participate in Group Leader</a:t>
            </a:r>
            <a:r>
              <a:rPr lang="en-US" sz="3200" i="1" dirty="0"/>
              <a:t> Gather-</a:t>
            </a:r>
            <a:r>
              <a:rPr lang="en-US" sz="3200" i="1" dirty="0" err="1"/>
              <a:t>ed</a:t>
            </a:r>
            <a:r>
              <a:rPr lang="en-US" sz="3200" i="1" baseline="30000" dirty="0" err="1"/>
              <a:t>TM</a:t>
            </a:r>
            <a:r>
              <a:rPr lang="en-US" sz="3200" i="1" dirty="0"/>
              <a:t>  </a:t>
            </a:r>
            <a:r>
              <a:rPr lang="en-US" sz="3200" dirty="0"/>
              <a:t>training </a:t>
            </a:r>
          </a:p>
          <a:p>
            <a:pPr>
              <a:spcBef>
                <a:spcPts val="400"/>
              </a:spcBef>
            </a:pPr>
            <a:r>
              <a:rPr lang="en-US" sz="3200" dirty="0"/>
              <a:t>via Zoom.</a:t>
            </a:r>
          </a:p>
          <a:p>
            <a:endParaRPr lang="en-US" sz="2000" dirty="0"/>
          </a:p>
          <a:p>
            <a:r>
              <a:rPr lang="en-US" sz="3200" dirty="0"/>
              <a:t>Questions, contact Carol </a:t>
            </a:r>
            <a:r>
              <a:rPr lang="en-US" sz="3200" dirty="0" err="1"/>
              <a:t>Pashman</a:t>
            </a:r>
            <a:r>
              <a:rPr lang="en-US" sz="3200" dirty="0"/>
              <a:t>, Project Coordinator, at </a:t>
            </a:r>
            <a:r>
              <a:rPr lang="en-US" sz="3200" dirty="0">
                <a:hlinkClick r:id="rId3"/>
              </a:rPr>
              <a:t>carol@medicuscme.org</a:t>
            </a:r>
            <a:endParaRPr lang="en-US" sz="3200" dirty="0"/>
          </a:p>
          <a:p>
            <a:endParaRPr lang="en-US" dirty="0"/>
          </a:p>
        </p:txBody>
      </p:sp>
    </p:spTree>
    <p:extLst>
      <p:ext uri="{BB962C8B-B14F-4D97-AF65-F5344CB8AC3E}">
        <p14:creationId xmlns:p14="http://schemas.microsoft.com/office/powerpoint/2010/main" val="109364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CE450DF-F099-491B-1B55-587586E09110}"/>
              </a:ext>
            </a:extLst>
          </p:cNvPr>
          <p:cNvSpPr>
            <a:spLocks noGrp="1"/>
          </p:cNvSpPr>
          <p:nvPr>
            <p:ph type="title"/>
          </p:nvPr>
        </p:nvSpPr>
        <p:spPr>
          <a:xfrm>
            <a:off x="535259" y="301083"/>
            <a:ext cx="10702095" cy="1078778"/>
          </a:xfrm>
        </p:spPr>
        <p:txBody>
          <a:bodyPr vert="horz" lIns="91440" tIns="45720" rIns="91440" bIns="45720" rtlCol="0" anchor="b">
            <a:normAutofit/>
          </a:bodyPr>
          <a:lstStyle/>
          <a:p>
            <a:pPr algn="ctr"/>
            <a:r>
              <a:rPr lang="en-US" b="1" dirty="0">
                <a:solidFill>
                  <a:schemeClr val="accent1"/>
                </a:solidFill>
                <a:latin typeface="+mn-lt"/>
              </a:rPr>
              <a:t>Program Implementation Team Contacts*</a:t>
            </a:r>
            <a:endParaRPr lang="en-US" kern="1200" dirty="0">
              <a:solidFill>
                <a:schemeClr val="tx2"/>
              </a:solidFill>
              <a:latin typeface="+mn-lt"/>
              <a:ea typeface="+mj-ea"/>
              <a:cs typeface="+mj-cs"/>
            </a:endParaRP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08805669-AEAA-FC36-C0C1-377621EE0A59}"/>
              </a:ext>
            </a:extLst>
          </p:cNvPr>
          <p:cNvSpPr txBox="1"/>
          <p:nvPr/>
        </p:nvSpPr>
        <p:spPr>
          <a:xfrm>
            <a:off x="1058462" y="1561506"/>
            <a:ext cx="10074769" cy="5406608"/>
          </a:xfrm>
          <a:prstGeom prst="rect">
            <a:avLst/>
          </a:prstGeom>
          <a:noFill/>
        </p:spPr>
        <p:txBody>
          <a:bodyPr wrap="square">
            <a:spAutoFit/>
          </a:bodyPr>
          <a:lstStyle/>
          <a:p>
            <a:pPr marL="0" indent="0">
              <a:spcBef>
                <a:spcPts val="0"/>
              </a:spcBef>
              <a:buNone/>
            </a:pPr>
            <a:r>
              <a:rPr lang="en-US" sz="3200" b="1" dirty="0"/>
              <a:t>Timothy Wiegand*, </a:t>
            </a:r>
            <a:r>
              <a:rPr lang="en-US" sz="3200" dirty="0"/>
              <a:t>MD, FACMT, FAACT, DFASAM</a:t>
            </a:r>
          </a:p>
          <a:p>
            <a:pPr marL="0" indent="0">
              <a:spcBef>
                <a:spcPts val="0"/>
              </a:spcBef>
              <a:buNone/>
            </a:pPr>
            <a:r>
              <a:rPr lang="en-US" sz="2600" dirty="0"/>
              <a:t>New York Society of Addiction Medicine, Immediate Past President</a:t>
            </a:r>
          </a:p>
          <a:p>
            <a:pPr marL="0" indent="0">
              <a:spcBef>
                <a:spcPts val="0"/>
              </a:spcBef>
              <a:buNone/>
            </a:pPr>
            <a:r>
              <a:rPr lang="en-US" sz="2600" dirty="0"/>
              <a:t>     Director, Addiction Toxicology &amp; Toxicology Consult Service</a:t>
            </a:r>
          </a:p>
          <a:p>
            <a:pPr marL="0" indent="0">
              <a:spcBef>
                <a:spcPts val="0"/>
              </a:spcBef>
              <a:buNone/>
            </a:pPr>
            <a:r>
              <a:rPr lang="en-US" sz="2600" dirty="0"/>
              <a:t>     Associate Professor of Emergency Medicine</a:t>
            </a:r>
          </a:p>
          <a:p>
            <a:pPr marL="0" indent="0">
              <a:spcBef>
                <a:spcPts val="0"/>
              </a:spcBef>
              <a:buNone/>
            </a:pPr>
            <a:r>
              <a:rPr lang="en-US" sz="2600" dirty="0"/>
              <a:t>     Strong Memorial Hospital and University of Rochester Medical Center</a:t>
            </a:r>
          </a:p>
          <a:p>
            <a:pPr marL="0" indent="0">
              <a:spcBef>
                <a:spcPts val="0"/>
              </a:spcBef>
              <a:buNone/>
            </a:pPr>
            <a:r>
              <a:rPr lang="en-US" sz="2600" dirty="0"/>
              <a:t>     Rochester, New York</a:t>
            </a:r>
          </a:p>
          <a:p>
            <a:pPr marL="0" indent="0">
              <a:spcBef>
                <a:spcPts val="0"/>
              </a:spcBef>
              <a:buNone/>
            </a:pPr>
            <a:r>
              <a:rPr lang="en-US" sz="2600" b="1" i="1" dirty="0"/>
              <a:t>Kelly Ramsey, MD, Jade Malcho, MD, Ross Sullivan, MD –NYSAM members. </a:t>
            </a:r>
          </a:p>
          <a:p>
            <a:pPr marL="0" indent="0">
              <a:spcBef>
                <a:spcPts val="0"/>
              </a:spcBef>
              <a:buNone/>
            </a:pPr>
            <a:r>
              <a:rPr lang="en-US" sz="2600" dirty="0"/>
              <a:t> </a:t>
            </a:r>
            <a:r>
              <a:rPr lang="en-US" sz="3200" b="1" dirty="0"/>
              <a:t>Frank North, PharmD</a:t>
            </a:r>
          </a:p>
          <a:p>
            <a:pPr marL="0" indent="0">
              <a:buNone/>
            </a:pPr>
            <a:r>
              <a:rPr lang="en-US" sz="3200" dirty="0"/>
              <a:t>    </a:t>
            </a:r>
            <a:r>
              <a:rPr lang="en-US" sz="2600" dirty="0"/>
              <a:t>National Pharmaceutical Association, President-elect </a:t>
            </a:r>
          </a:p>
          <a:p>
            <a:pPr marL="0" indent="0">
              <a:spcAft>
                <a:spcPts val="400"/>
              </a:spcAft>
              <a:buNone/>
            </a:pPr>
            <a:r>
              <a:rPr lang="en-US" sz="3200" b="1" dirty="0"/>
              <a:t>Steven </a:t>
            </a:r>
            <a:r>
              <a:rPr lang="en-US" sz="3200" b="1" dirty="0" err="1"/>
              <a:t>Haimowitz</a:t>
            </a:r>
            <a:r>
              <a:rPr lang="en-US" sz="3200" b="1" dirty="0"/>
              <a:t>, MD</a:t>
            </a:r>
            <a:r>
              <a:rPr lang="en-US" sz="3200" dirty="0"/>
              <a:t>, </a:t>
            </a:r>
            <a:r>
              <a:rPr lang="en-US" sz="3200" dirty="0" err="1"/>
              <a:t>RealCME</a:t>
            </a:r>
            <a:endParaRPr lang="en-US" sz="3200" dirty="0"/>
          </a:p>
          <a:p>
            <a:pPr marL="0" indent="0">
              <a:buNone/>
            </a:pPr>
            <a:r>
              <a:rPr lang="en-US" sz="3200" b="1" dirty="0"/>
              <a:t>Carol </a:t>
            </a:r>
            <a:r>
              <a:rPr lang="en-US" sz="3200" b="1" dirty="0" err="1"/>
              <a:t>Pashman</a:t>
            </a:r>
            <a:r>
              <a:rPr lang="en-US" sz="3200" b="1" dirty="0"/>
              <a:t>, MS, RN</a:t>
            </a:r>
            <a:r>
              <a:rPr lang="en-US" sz="3200" dirty="0"/>
              <a:t>, </a:t>
            </a:r>
            <a:r>
              <a:rPr lang="en-US" sz="2800" dirty="0" err="1"/>
              <a:t>M</a:t>
            </a:r>
            <a:r>
              <a:rPr lang="en-US" sz="2800" cap="small" dirty="0" err="1"/>
              <a:t>edicus</a:t>
            </a:r>
            <a:r>
              <a:rPr lang="en-US" sz="2800" dirty="0" err="1"/>
              <a:t>CME</a:t>
            </a:r>
            <a:endParaRPr lang="en-US" sz="2800" dirty="0"/>
          </a:p>
        </p:txBody>
      </p:sp>
    </p:spTree>
    <p:extLst>
      <p:ext uri="{BB962C8B-B14F-4D97-AF65-F5344CB8AC3E}">
        <p14:creationId xmlns:p14="http://schemas.microsoft.com/office/powerpoint/2010/main" val="418789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E56BCDBF-1CE2-0CA5-75D2-70609583890B}"/>
              </a:ext>
            </a:extLst>
          </p:cNvPr>
          <p:cNvSpPr>
            <a:spLocks noGrp="1"/>
          </p:cNvSpPr>
          <p:nvPr>
            <p:ph type="title"/>
          </p:nvPr>
        </p:nvSpPr>
        <p:spPr>
          <a:xfrm>
            <a:off x="348564" y="-598634"/>
            <a:ext cx="11181925" cy="2387918"/>
          </a:xfrm>
        </p:spPr>
        <p:txBody>
          <a:bodyPr vert="horz" lIns="91440" tIns="45720" rIns="91440" bIns="45720" rtlCol="0" anchor="b">
            <a:normAutofit/>
          </a:bodyPr>
          <a:lstStyle/>
          <a:p>
            <a:pPr algn="ctr"/>
            <a:r>
              <a:rPr lang="en-US" sz="4000" b="1" dirty="0">
                <a:solidFill>
                  <a:schemeClr val="accent1"/>
                </a:solidFill>
                <a:latin typeface="+mn-lt"/>
              </a:rPr>
              <a:t>What is Opioid Analgesic</a:t>
            </a:r>
            <a:br>
              <a:rPr lang="en-US" sz="4000" b="1" dirty="0">
                <a:solidFill>
                  <a:schemeClr val="accent1"/>
                </a:solidFill>
                <a:latin typeface="+mn-lt"/>
              </a:rPr>
            </a:br>
            <a:r>
              <a:rPr lang="en-US" sz="4000" b="1" dirty="0">
                <a:solidFill>
                  <a:schemeClr val="accent1"/>
                </a:solidFill>
                <a:latin typeface="+mn-lt"/>
              </a:rPr>
              <a:t> </a:t>
            </a:r>
            <a:r>
              <a:rPr lang="en-US" sz="4000" b="1" u="sng" dirty="0">
                <a:solidFill>
                  <a:schemeClr val="accent1"/>
                </a:solidFill>
                <a:latin typeface="+mn-lt"/>
              </a:rPr>
              <a:t>R</a:t>
            </a:r>
            <a:r>
              <a:rPr lang="en-US" sz="4000" b="1" dirty="0">
                <a:solidFill>
                  <a:schemeClr val="accent1"/>
                </a:solidFill>
                <a:latin typeface="+mn-lt"/>
              </a:rPr>
              <a:t>isk </a:t>
            </a:r>
            <a:r>
              <a:rPr lang="en-US" sz="4000" b="1" u="sng" dirty="0">
                <a:solidFill>
                  <a:schemeClr val="accent1"/>
                </a:solidFill>
                <a:latin typeface="+mn-lt"/>
              </a:rPr>
              <a:t>E</a:t>
            </a:r>
            <a:r>
              <a:rPr lang="en-US" sz="4000" b="1" dirty="0">
                <a:solidFill>
                  <a:schemeClr val="accent1"/>
                </a:solidFill>
                <a:latin typeface="+mn-lt"/>
              </a:rPr>
              <a:t>valuation </a:t>
            </a:r>
            <a:r>
              <a:rPr lang="en-US" sz="4000" b="1" u="sng" dirty="0">
                <a:solidFill>
                  <a:schemeClr val="accent1"/>
                </a:solidFill>
                <a:latin typeface="+mn-lt"/>
              </a:rPr>
              <a:t>M</a:t>
            </a:r>
            <a:r>
              <a:rPr lang="en-US" sz="4000" b="1" dirty="0">
                <a:solidFill>
                  <a:schemeClr val="accent1"/>
                </a:solidFill>
                <a:latin typeface="+mn-lt"/>
              </a:rPr>
              <a:t>itigation </a:t>
            </a:r>
            <a:r>
              <a:rPr lang="en-US" sz="4000" b="1" u="sng" dirty="0">
                <a:solidFill>
                  <a:schemeClr val="accent1"/>
                </a:solidFill>
                <a:latin typeface="+mn-lt"/>
              </a:rPr>
              <a:t>S</a:t>
            </a:r>
            <a:r>
              <a:rPr lang="en-US" sz="4000" b="1" dirty="0">
                <a:solidFill>
                  <a:schemeClr val="accent1"/>
                </a:solidFill>
                <a:latin typeface="+mn-lt"/>
              </a:rPr>
              <a:t>trategy (REMS)?</a:t>
            </a:r>
            <a:endParaRPr lang="en-US" sz="4000" kern="1200" dirty="0">
              <a:solidFill>
                <a:schemeClr val="tx2"/>
              </a:solidFill>
              <a:latin typeface="+mn-lt"/>
              <a:ea typeface="+mj-ea"/>
              <a:cs typeface="+mj-cs"/>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B1C70CBE-492B-8206-319B-FEFE7842BB8A}"/>
              </a:ext>
            </a:extLst>
          </p:cNvPr>
          <p:cNvSpPr txBox="1"/>
          <p:nvPr/>
        </p:nvSpPr>
        <p:spPr>
          <a:xfrm>
            <a:off x="802888" y="2170178"/>
            <a:ext cx="10273279" cy="4185761"/>
          </a:xfrm>
          <a:prstGeom prst="rect">
            <a:avLst/>
          </a:prstGeom>
          <a:noFill/>
        </p:spPr>
        <p:txBody>
          <a:bodyPr wrap="square">
            <a:spAutoFit/>
          </a:bodyPr>
          <a:lstStyle/>
          <a:p>
            <a:pPr marL="342900" indent="-342900">
              <a:buFont typeface="Arial" panose="020B0604020202020204" pitchFamily="34" charset="0"/>
              <a:buChar char="•"/>
            </a:pPr>
            <a:r>
              <a:rPr lang="en-US" sz="3000" dirty="0"/>
              <a:t>2012 FDA approved the </a:t>
            </a:r>
            <a:r>
              <a:rPr lang="en-US" sz="3000" i="1" dirty="0"/>
              <a:t>Extended Release and Long-Acting (ER/LA) Opioid Analgesic </a:t>
            </a:r>
            <a:r>
              <a:rPr lang="en-US" sz="3000" i="1" u="sng" dirty="0"/>
              <a:t>R</a:t>
            </a:r>
            <a:r>
              <a:rPr lang="en-US" sz="3000" i="1" dirty="0"/>
              <a:t>isk </a:t>
            </a:r>
            <a:r>
              <a:rPr lang="en-US" sz="3000" i="1" u="sng" dirty="0"/>
              <a:t>E</a:t>
            </a:r>
            <a:r>
              <a:rPr lang="en-US" sz="3000" i="1" dirty="0"/>
              <a:t>valuation </a:t>
            </a:r>
            <a:r>
              <a:rPr lang="en-US" sz="3000" i="1" u="sng" dirty="0"/>
              <a:t>M</a:t>
            </a:r>
            <a:r>
              <a:rPr lang="en-US" sz="3000" i="1" dirty="0"/>
              <a:t>itigation </a:t>
            </a:r>
            <a:r>
              <a:rPr lang="en-US" sz="3000" i="1" u="sng" dirty="0"/>
              <a:t>S</a:t>
            </a:r>
            <a:r>
              <a:rPr lang="en-US" sz="3000" i="1" dirty="0"/>
              <a:t>trategy</a:t>
            </a:r>
            <a:r>
              <a:rPr lang="en-US" sz="3000" dirty="0"/>
              <a:t> (Opioid REMS)</a:t>
            </a:r>
          </a:p>
          <a:p>
            <a:pPr marL="342900" indent="-342900">
              <a:buFont typeface="Arial" panose="020B0604020202020204" pitchFamily="34" charset="0"/>
              <a:buChar char="•"/>
            </a:pPr>
            <a:r>
              <a:rPr lang="en-US" sz="3000" dirty="0"/>
              <a:t>As part of Opioid Analgesic REMS, all opioid analgesic companies must provide education for prescribers and others who participate in the treatment and monitoring of patients who receive opioids, including pharmacists and nurses</a:t>
            </a:r>
          </a:p>
          <a:p>
            <a:pPr marL="800100" lvl="1" indent="-342900">
              <a:buFont typeface="Arial" panose="020B0604020202020204" pitchFamily="34" charset="0"/>
              <a:buChar char="•"/>
            </a:pPr>
            <a:r>
              <a:rPr lang="en-US" sz="2400" dirty="0"/>
              <a:t>Education offered through accredited continuing education (CE) activities</a:t>
            </a:r>
          </a:p>
          <a:p>
            <a:pPr marL="342900" indent="-342900">
              <a:buFont typeface="Arial" panose="020B0604020202020204" pitchFamily="34" charset="0"/>
              <a:buChar char="•"/>
            </a:pPr>
            <a:r>
              <a:rPr lang="en-US" sz="3000" dirty="0"/>
              <a:t>2018 CE grants program established under Opioid REMS</a:t>
            </a:r>
          </a:p>
        </p:txBody>
      </p:sp>
    </p:spTree>
    <p:extLst>
      <p:ext uri="{BB962C8B-B14F-4D97-AF65-F5344CB8AC3E}">
        <p14:creationId xmlns:p14="http://schemas.microsoft.com/office/powerpoint/2010/main" val="204631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E1D15FC-1B29-53EE-4775-0B4936F90ADB}"/>
              </a:ext>
            </a:extLst>
          </p:cNvPr>
          <p:cNvSpPr>
            <a:spLocks noGrp="1"/>
          </p:cNvSpPr>
          <p:nvPr>
            <p:ph type="title"/>
          </p:nvPr>
        </p:nvSpPr>
        <p:spPr>
          <a:xfrm>
            <a:off x="2070257" y="269767"/>
            <a:ext cx="8051180" cy="1501615"/>
          </a:xfrm>
        </p:spPr>
        <p:txBody>
          <a:bodyPr>
            <a:normAutofit/>
          </a:bodyPr>
          <a:lstStyle/>
          <a:p>
            <a:pPr algn="ctr"/>
            <a:r>
              <a:rPr lang="en-US" b="1" dirty="0">
                <a:solidFill>
                  <a:schemeClr val="accent1"/>
                </a:solidFill>
                <a:latin typeface="+mn-lt"/>
              </a:rPr>
              <a:t>Overall Goals of Curriculum </a:t>
            </a:r>
            <a:endParaRPr lang="en-US" dirty="0">
              <a:solidFill>
                <a:schemeClr val="tx2"/>
              </a:solidFill>
              <a:latin typeface="+mn-lt"/>
            </a:endParaRPr>
          </a:p>
        </p:txBody>
      </p:sp>
      <p:sp>
        <p:nvSpPr>
          <p:cNvPr id="3" name="Content Placeholder 2">
            <a:extLst>
              <a:ext uri="{FF2B5EF4-FFF2-40B4-BE49-F238E27FC236}">
                <a16:creationId xmlns:a16="http://schemas.microsoft.com/office/drawing/2014/main" id="{CB793EF0-5A35-7FC5-1016-09269CDF3FBB}"/>
              </a:ext>
            </a:extLst>
          </p:cNvPr>
          <p:cNvSpPr>
            <a:spLocks noGrp="1"/>
          </p:cNvSpPr>
          <p:nvPr>
            <p:ph idx="1"/>
          </p:nvPr>
        </p:nvSpPr>
        <p:spPr>
          <a:xfrm>
            <a:off x="1215483" y="1763555"/>
            <a:ext cx="10069550" cy="3323064"/>
          </a:xfrm>
        </p:spPr>
        <p:txBody>
          <a:bodyPr anchor="t">
            <a:normAutofit/>
          </a:bodyPr>
          <a:lstStyle/>
          <a:p>
            <a:r>
              <a:rPr lang="en-US" sz="3200" dirty="0"/>
              <a:t>Develop a REMS*compliant curriculum covering FDA blueprint </a:t>
            </a:r>
          </a:p>
          <a:p>
            <a:r>
              <a:rPr lang="en-US" sz="3200" dirty="0"/>
              <a:t>Generate 2000 participants completing the curriculum via a digital small-group learning platform (100 groups)</a:t>
            </a:r>
          </a:p>
          <a:p>
            <a:r>
              <a:rPr lang="en-US" sz="3200" dirty="0"/>
              <a:t>Representation from the following groups:  physicians, residents, PAs, APNs, pharmacists, nurses</a:t>
            </a:r>
          </a:p>
          <a:p>
            <a:pPr marL="0" indent="0">
              <a:buNone/>
            </a:pPr>
            <a:endParaRPr lang="en-US" sz="3200" dirty="0"/>
          </a:p>
          <a:p>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42085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D7A27AC9-BEED-A14C-815B-167D8922CB18}"/>
              </a:ext>
            </a:extLst>
          </p:cNvPr>
          <p:cNvSpPr/>
          <p:nvPr/>
        </p:nvSpPr>
        <p:spPr>
          <a:xfrm>
            <a:off x="7888920" y="4976170"/>
            <a:ext cx="1488370" cy="546509"/>
          </a:xfrm>
          <a:prstGeom prst="roundRect">
            <a:avLst>
              <a:gd name="adj" fmla="val 726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spcAft>
                <a:spcPts val="450"/>
              </a:spcAft>
            </a:pPr>
            <a:r>
              <a:rPr lang="en-US" sz="1050" b="1" dirty="0"/>
              <a:t>Asynchronous</a:t>
            </a:r>
          </a:p>
        </p:txBody>
      </p:sp>
      <p:sp>
        <p:nvSpPr>
          <p:cNvPr id="16" name="Rounded Rectangle 15">
            <a:extLst>
              <a:ext uri="{FF2B5EF4-FFF2-40B4-BE49-F238E27FC236}">
                <a16:creationId xmlns:a16="http://schemas.microsoft.com/office/drawing/2014/main" id="{1D9F5D67-AB0A-C148-AAA7-20399DD81D69}"/>
              </a:ext>
            </a:extLst>
          </p:cNvPr>
          <p:cNvSpPr/>
          <p:nvPr/>
        </p:nvSpPr>
        <p:spPr>
          <a:xfrm>
            <a:off x="5175664" y="5182229"/>
            <a:ext cx="1818601" cy="546509"/>
          </a:xfrm>
          <a:prstGeom prst="roundRect">
            <a:avLst>
              <a:gd name="adj" fmla="val 726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spcAft>
                <a:spcPts val="450"/>
              </a:spcAft>
            </a:pPr>
            <a:r>
              <a:rPr lang="en-US" sz="1050" b="1" dirty="0"/>
              <a:t>Collaborative / Asynchronous</a:t>
            </a:r>
          </a:p>
        </p:txBody>
      </p:sp>
      <p:sp>
        <p:nvSpPr>
          <p:cNvPr id="15" name="Rounded Rectangle 14">
            <a:extLst>
              <a:ext uri="{FF2B5EF4-FFF2-40B4-BE49-F238E27FC236}">
                <a16:creationId xmlns:a16="http://schemas.microsoft.com/office/drawing/2014/main" id="{2ABCC109-6407-CC45-B11E-AF253550ED67}"/>
              </a:ext>
            </a:extLst>
          </p:cNvPr>
          <p:cNvSpPr/>
          <p:nvPr/>
        </p:nvSpPr>
        <p:spPr>
          <a:xfrm>
            <a:off x="5505894" y="4406099"/>
            <a:ext cx="1488370" cy="546509"/>
          </a:xfrm>
          <a:prstGeom prst="roundRect">
            <a:avLst>
              <a:gd name="adj" fmla="val 726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spcAft>
                <a:spcPts val="450"/>
              </a:spcAft>
            </a:pPr>
            <a:r>
              <a:rPr lang="en-US" sz="1050" b="1" dirty="0"/>
              <a:t>Synchronous</a:t>
            </a:r>
          </a:p>
        </p:txBody>
      </p:sp>
      <p:sp>
        <p:nvSpPr>
          <p:cNvPr id="14" name="Rounded Rectangle 13">
            <a:extLst>
              <a:ext uri="{FF2B5EF4-FFF2-40B4-BE49-F238E27FC236}">
                <a16:creationId xmlns:a16="http://schemas.microsoft.com/office/drawing/2014/main" id="{40F1E9EC-973F-2147-8F72-6816E5B1370A}"/>
              </a:ext>
            </a:extLst>
          </p:cNvPr>
          <p:cNvSpPr/>
          <p:nvPr/>
        </p:nvSpPr>
        <p:spPr>
          <a:xfrm>
            <a:off x="5505894" y="3284367"/>
            <a:ext cx="1488370" cy="894749"/>
          </a:xfrm>
          <a:prstGeom prst="roundRect">
            <a:avLst>
              <a:gd name="adj" fmla="val 726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spcAft>
                <a:spcPts val="450"/>
              </a:spcAft>
            </a:pPr>
            <a:r>
              <a:rPr lang="en-US" sz="1050" b="1" dirty="0"/>
              <a:t>Asynchronous</a:t>
            </a:r>
          </a:p>
        </p:txBody>
      </p:sp>
      <p:sp>
        <p:nvSpPr>
          <p:cNvPr id="4" name="TextBox 3">
            <a:extLst>
              <a:ext uri="{FF2B5EF4-FFF2-40B4-BE49-F238E27FC236}">
                <a16:creationId xmlns:a16="http://schemas.microsoft.com/office/drawing/2014/main" id="{BFB193CE-6631-CE4C-A9C2-1537E348F9AF}"/>
              </a:ext>
            </a:extLst>
          </p:cNvPr>
          <p:cNvSpPr txBox="1"/>
          <p:nvPr/>
        </p:nvSpPr>
        <p:spPr>
          <a:xfrm>
            <a:off x="1198576" y="779228"/>
            <a:ext cx="10103005" cy="1323439"/>
          </a:xfrm>
          <a:prstGeom prst="rect">
            <a:avLst/>
          </a:prstGeom>
          <a:noFill/>
        </p:spPr>
        <p:txBody>
          <a:bodyPr wrap="square" rtlCol="0">
            <a:spAutoFit/>
          </a:bodyPr>
          <a:lstStyle/>
          <a:p>
            <a:r>
              <a:rPr lang="en-US" sz="2000" dirty="0"/>
              <a:t>The Gather-ed digital platform offers a social learning experience that prioritizes engagement, peer-to-peer learning, and mentorship within a small group setting. It is designed for busy healthcare professionals interested in a collaborative educational experience that delivers formative learning along with group and one-to-one interactions and discussions. </a:t>
            </a: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8F9E68F-496F-B243-9D72-5227F6AF0914}"/>
              </a:ext>
            </a:extLst>
          </p:cNvPr>
          <p:cNvSpPr txBox="1"/>
          <p:nvPr/>
        </p:nvSpPr>
        <p:spPr>
          <a:xfrm>
            <a:off x="4914313" y="2147466"/>
            <a:ext cx="3216559" cy="369332"/>
          </a:xfrm>
          <a:prstGeom prst="rect">
            <a:avLst/>
          </a:prstGeom>
          <a:noFill/>
        </p:spPr>
        <p:txBody>
          <a:bodyPr wrap="square" rtlCol="0">
            <a:spAutoFit/>
          </a:bodyPr>
          <a:lstStyle/>
          <a:p>
            <a:r>
              <a:rPr lang="en-US" b="1" dirty="0">
                <a:solidFill>
                  <a:schemeClr val="accent1"/>
                </a:solidFill>
              </a:rPr>
              <a:t>Gather-ed Components</a:t>
            </a:r>
          </a:p>
        </p:txBody>
      </p:sp>
      <p:sp>
        <p:nvSpPr>
          <p:cNvPr id="7" name="Rounded Rectangle 6">
            <a:extLst>
              <a:ext uri="{FF2B5EF4-FFF2-40B4-BE49-F238E27FC236}">
                <a16:creationId xmlns:a16="http://schemas.microsoft.com/office/drawing/2014/main" id="{EA11E625-5C95-F244-A811-A3F7D448C7C5}"/>
              </a:ext>
            </a:extLst>
          </p:cNvPr>
          <p:cNvSpPr/>
          <p:nvPr/>
        </p:nvSpPr>
        <p:spPr>
          <a:xfrm>
            <a:off x="2834363" y="2738575"/>
            <a:ext cx="4159901" cy="1223890"/>
          </a:xfrm>
          <a:prstGeom prst="roundRect">
            <a:avLst>
              <a:gd name="adj" fmla="val 7260"/>
            </a:avLst>
          </a:prstGeom>
          <a:solidFill>
            <a:srgbClr val="4A3D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450"/>
              </a:spcAft>
            </a:pPr>
            <a:r>
              <a:rPr lang="en-US" sz="1350" b="1" dirty="0"/>
              <a:t>Digital Self Study Modules:</a:t>
            </a:r>
          </a:p>
          <a:p>
            <a:pPr marL="214313" indent="-214313">
              <a:spcAft>
                <a:spcPts val="450"/>
              </a:spcAft>
              <a:buFont typeface="Arial" panose="020B0604020202020204" pitchFamily="34" charset="0"/>
              <a:buChar char="•"/>
            </a:pPr>
            <a:r>
              <a:rPr lang="en-US" sz="1350" dirty="0"/>
              <a:t>Baseline and Final self-assessments</a:t>
            </a:r>
          </a:p>
          <a:p>
            <a:pPr marL="214313" indent="-214313">
              <a:spcAft>
                <a:spcPts val="450"/>
              </a:spcAft>
              <a:buFont typeface="Arial" panose="020B0604020202020204" pitchFamily="34" charset="0"/>
              <a:buChar char="•"/>
            </a:pPr>
            <a:r>
              <a:rPr lang="en-US" sz="1350" dirty="0"/>
              <a:t>Topic-specific modules</a:t>
            </a:r>
          </a:p>
        </p:txBody>
      </p:sp>
      <p:sp>
        <p:nvSpPr>
          <p:cNvPr id="8" name="Rounded Rectangle 7">
            <a:extLst>
              <a:ext uri="{FF2B5EF4-FFF2-40B4-BE49-F238E27FC236}">
                <a16:creationId xmlns:a16="http://schemas.microsoft.com/office/drawing/2014/main" id="{355E5505-6530-3A43-812F-4AE18A0D096A}"/>
              </a:ext>
            </a:extLst>
          </p:cNvPr>
          <p:cNvSpPr/>
          <p:nvPr/>
        </p:nvSpPr>
        <p:spPr>
          <a:xfrm>
            <a:off x="2834363" y="4245347"/>
            <a:ext cx="4159901" cy="497225"/>
          </a:xfrm>
          <a:prstGeom prst="roundRect">
            <a:avLst>
              <a:gd name="adj" fmla="val 7260"/>
            </a:avLst>
          </a:prstGeom>
          <a:solidFill>
            <a:srgbClr val="4A3D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t>Live group discussions via video conferencing</a:t>
            </a:r>
          </a:p>
        </p:txBody>
      </p:sp>
      <p:sp>
        <p:nvSpPr>
          <p:cNvPr id="9" name="Rounded Rectangle 8">
            <a:extLst>
              <a:ext uri="{FF2B5EF4-FFF2-40B4-BE49-F238E27FC236}">
                <a16:creationId xmlns:a16="http://schemas.microsoft.com/office/drawing/2014/main" id="{825090D8-A156-E340-BF33-C33A632A97C4}"/>
              </a:ext>
            </a:extLst>
          </p:cNvPr>
          <p:cNvSpPr/>
          <p:nvPr/>
        </p:nvSpPr>
        <p:spPr>
          <a:xfrm>
            <a:off x="2834363" y="5025455"/>
            <a:ext cx="4159901" cy="497225"/>
          </a:xfrm>
          <a:prstGeom prst="roundRect">
            <a:avLst>
              <a:gd name="adj" fmla="val 7260"/>
            </a:avLst>
          </a:prstGeom>
          <a:solidFill>
            <a:srgbClr val="4A3D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b="1" dirty="0"/>
              <a:t>Collaborative group tasks, with individual contributions reviewed by other group members</a:t>
            </a:r>
          </a:p>
        </p:txBody>
      </p:sp>
      <p:sp>
        <p:nvSpPr>
          <p:cNvPr id="13" name="Rounded Rectangle 12">
            <a:extLst>
              <a:ext uri="{FF2B5EF4-FFF2-40B4-BE49-F238E27FC236}">
                <a16:creationId xmlns:a16="http://schemas.microsoft.com/office/drawing/2014/main" id="{13DF91F7-6867-0C48-A9E8-8C0FEB8ED299}"/>
              </a:ext>
            </a:extLst>
          </p:cNvPr>
          <p:cNvSpPr/>
          <p:nvPr/>
        </p:nvSpPr>
        <p:spPr>
          <a:xfrm>
            <a:off x="7193279" y="2736626"/>
            <a:ext cx="2184011" cy="2584607"/>
          </a:xfrm>
          <a:prstGeom prst="roundRect">
            <a:avLst>
              <a:gd name="adj" fmla="val 4029"/>
            </a:avLst>
          </a:prstGeom>
          <a:solidFill>
            <a:srgbClr val="BBB4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350"/>
              </a:spcAft>
            </a:pPr>
            <a:r>
              <a:rPr lang="en-US" sz="1350" b="1" dirty="0">
                <a:solidFill>
                  <a:schemeClr val="tx1"/>
                </a:solidFill>
              </a:rPr>
              <a:t>Platform-native messaging enables communication throughout</a:t>
            </a:r>
          </a:p>
          <a:p>
            <a:pPr marL="214313" indent="-214313">
              <a:spcAft>
                <a:spcPts val="1350"/>
              </a:spcAft>
              <a:buFont typeface="Arial" panose="020B0604020202020204" pitchFamily="34" charset="0"/>
              <a:buChar char="•"/>
            </a:pPr>
            <a:r>
              <a:rPr lang="en-US" sz="1350" dirty="0">
                <a:solidFill>
                  <a:schemeClr val="tx1"/>
                </a:solidFill>
              </a:rPr>
              <a:t>“Group Happenings” forum</a:t>
            </a:r>
          </a:p>
          <a:p>
            <a:pPr marL="214313" indent="-214313">
              <a:spcAft>
                <a:spcPts val="1350"/>
              </a:spcAft>
              <a:buFont typeface="Arial" panose="020B0604020202020204" pitchFamily="34" charset="0"/>
              <a:buChar char="•"/>
            </a:pPr>
            <a:r>
              <a:rPr lang="en-US" sz="1350" dirty="0">
                <a:solidFill>
                  <a:schemeClr val="tx1"/>
                </a:solidFill>
              </a:rPr>
              <a:t>One-to-one messages</a:t>
            </a:r>
          </a:p>
          <a:p>
            <a:pPr marL="214313" indent="-214313">
              <a:spcAft>
                <a:spcPts val="1350"/>
              </a:spcAft>
              <a:buFont typeface="Arial" panose="020B0604020202020204" pitchFamily="34" charset="0"/>
              <a:buChar char="•"/>
            </a:pPr>
            <a:r>
              <a:rPr lang="en-US" sz="1350" dirty="0">
                <a:solidFill>
                  <a:schemeClr val="tx1"/>
                </a:solidFill>
              </a:rPr>
              <a:t>Group task feedback comments</a:t>
            </a:r>
          </a:p>
        </p:txBody>
      </p:sp>
    </p:spTree>
    <p:extLst>
      <p:ext uri="{BB962C8B-B14F-4D97-AF65-F5344CB8AC3E}">
        <p14:creationId xmlns:p14="http://schemas.microsoft.com/office/powerpoint/2010/main" val="185716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A936992-1D80-4B42-A1D6-6F39FDD9C1C1}"/>
              </a:ext>
            </a:extLst>
          </p:cNvPr>
          <p:cNvPicPr>
            <a:picLocks noChangeAspect="1"/>
          </p:cNvPicPr>
          <p:nvPr/>
        </p:nvPicPr>
        <p:blipFill>
          <a:blip r:embed="rId3"/>
          <a:stretch>
            <a:fillRect/>
          </a:stretch>
        </p:blipFill>
        <p:spPr>
          <a:xfrm>
            <a:off x="4634067" y="847588"/>
            <a:ext cx="3682868" cy="5888486"/>
          </a:xfrm>
          <a:prstGeom prst="rect">
            <a:avLst/>
          </a:prstGeom>
        </p:spPr>
      </p:pic>
      <p:sp>
        <p:nvSpPr>
          <p:cNvPr id="4" name="TextBox 3">
            <a:extLst>
              <a:ext uri="{FF2B5EF4-FFF2-40B4-BE49-F238E27FC236}">
                <a16:creationId xmlns:a16="http://schemas.microsoft.com/office/drawing/2014/main" id="{0DEFA865-8BA8-194B-B3B2-87279A92B4BD}"/>
              </a:ext>
            </a:extLst>
          </p:cNvPr>
          <p:cNvSpPr txBox="1"/>
          <p:nvPr/>
        </p:nvSpPr>
        <p:spPr>
          <a:xfrm>
            <a:off x="1878053" y="3125387"/>
            <a:ext cx="1997015" cy="343501"/>
          </a:xfrm>
          <a:prstGeom prst="rect">
            <a:avLst/>
          </a:prstGeom>
          <a:noFill/>
          <a:ln w="25400">
            <a:solidFill>
              <a:schemeClr val="tx2"/>
            </a:solidFill>
          </a:ln>
        </p:spPr>
        <p:txBody>
          <a:bodyPr wrap="square" rtlCol="0" anchor="ctr">
            <a:noAutofit/>
          </a:bodyPr>
          <a:lstStyle/>
          <a:p>
            <a:pPr algn="ctr"/>
            <a:r>
              <a:rPr lang="en-US" sz="1400" b="1" dirty="0">
                <a:solidFill>
                  <a:schemeClr val="tx2"/>
                </a:solidFill>
              </a:rPr>
              <a:t>Self Study Modules</a:t>
            </a:r>
          </a:p>
        </p:txBody>
      </p:sp>
      <p:sp>
        <p:nvSpPr>
          <p:cNvPr id="10" name="TextBox 9">
            <a:extLst>
              <a:ext uri="{FF2B5EF4-FFF2-40B4-BE49-F238E27FC236}">
                <a16:creationId xmlns:a16="http://schemas.microsoft.com/office/drawing/2014/main" id="{66009B52-0740-6C44-A4E9-F6C8CFAF36EC}"/>
              </a:ext>
            </a:extLst>
          </p:cNvPr>
          <p:cNvSpPr txBox="1"/>
          <p:nvPr/>
        </p:nvSpPr>
        <p:spPr>
          <a:xfrm>
            <a:off x="1714150" y="5112019"/>
            <a:ext cx="2324821" cy="343501"/>
          </a:xfrm>
          <a:prstGeom prst="rect">
            <a:avLst/>
          </a:prstGeom>
          <a:noFill/>
          <a:ln w="25400">
            <a:solidFill>
              <a:schemeClr val="tx2"/>
            </a:solidFill>
          </a:ln>
        </p:spPr>
        <p:txBody>
          <a:bodyPr wrap="square" rtlCol="0" anchor="ctr">
            <a:noAutofit/>
          </a:bodyPr>
          <a:lstStyle/>
          <a:p>
            <a:pPr algn="ctr"/>
            <a:r>
              <a:rPr lang="en-US" sz="1400" b="1" dirty="0">
                <a:solidFill>
                  <a:schemeClr val="tx2"/>
                </a:solidFill>
              </a:rPr>
              <a:t>Live Group Discussions</a:t>
            </a:r>
          </a:p>
        </p:txBody>
      </p:sp>
      <p:sp>
        <p:nvSpPr>
          <p:cNvPr id="11" name="TextBox 10">
            <a:extLst>
              <a:ext uri="{FF2B5EF4-FFF2-40B4-BE49-F238E27FC236}">
                <a16:creationId xmlns:a16="http://schemas.microsoft.com/office/drawing/2014/main" id="{0FB16BAD-5241-0A48-B663-DDEE8F403D06}"/>
              </a:ext>
            </a:extLst>
          </p:cNvPr>
          <p:cNvSpPr txBox="1"/>
          <p:nvPr/>
        </p:nvSpPr>
        <p:spPr>
          <a:xfrm>
            <a:off x="2235424" y="5741052"/>
            <a:ext cx="1282273" cy="343501"/>
          </a:xfrm>
          <a:prstGeom prst="rect">
            <a:avLst/>
          </a:prstGeom>
          <a:noFill/>
          <a:ln w="25400">
            <a:solidFill>
              <a:schemeClr val="tx2"/>
            </a:solidFill>
          </a:ln>
        </p:spPr>
        <p:txBody>
          <a:bodyPr wrap="square" rtlCol="0" anchor="ctr">
            <a:noAutofit/>
          </a:bodyPr>
          <a:lstStyle/>
          <a:p>
            <a:pPr algn="ctr"/>
            <a:r>
              <a:rPr lang="en-US" sz="1400" b="1" dirty="0">
                <a:solidFill>
                  <a:schemeClr val="tx2"/>
                </a:solidFill>
              </a:rPr>
              <a:t>Group Task</a:t>
            </a:r>
          </a:p>
        </p:txBody>
      </p:sp>
      <p:sp>
        <p:nvSpPr>
          <p:cNvPr id="14" name="TextBox 13">
            <a:extLst>
              <a:ext uri="{FF2B5EF4-FFF2-40B4-BE49-F238E27FC236}">
                <a16:creationId xmlns:a16="http://schemas.microsoft.com/office/drawing/2014/main" id="{64CA0C41-2161-9D47-9618-CD1941B3B442}"/>
              </a:ext>
            </a:extLst>
          </p:cNvPr>
          <p:cNvSpPr txBox="1"/>
          <p:nvPr/>
        </p:nvSpPr>
        <p:spPr>
          <a:xfrm>
            <a:off x="1810590" y="1405523"/>
            <a:ext cx="2131941" cy="343501"/>
          </a:xfrm>
          <a:prstGeom prst="rect">
            <a:avLst/>
          </a:prstGeom>
          <a:noFill/>
          <a:ln w="25400">
            <a:solidFill>
              <a:schemeClr val="tx2"/>
            </a:solidFill>
          </a:ln>
        </p:spPr>
        <p:txBody>
          <a:bodyPr wrap="square" rtlCol="0" anchor="ctr">
            <a:noAutofit/>
          </a:bodyPr>
          <a:lstStyle/>
          <a:p>
            <a:pPr algn="ctr"/>
            <a:r>
              <a:rPr lang="en-US" sz="1400" b="1" dirty="0">
                <a:solidFill>
                  <a:schemeClr val="tx2"/>
                </a:solidFill>
              </a:rPr>
              <a:t>Group Member Roster</a:t>
            </a:r>
          </a:p>
        </p:txBody>
      </p:sp>
      <p:sp>
        <p:nvSpPr>
          <p:cNvPr id="15" name="TextBox 14">
            <a:extLst>
              <a:ext uri="{FF2B5EF4-FFF2-40B4-BE49-F238E27FC236}">
                <a16:creationId xmlns:a16="http://schemas.microsoft.com/office/drawing/2014/main" id="{AA6740C3-A90F-FF4C-B67A-3AECB5A79808}"/>
              </a:ext>
            </a:extLst>
          </p:cNvPr>
          <p:cNvSpPr txBox="1"/>
          <p:nvPr/>
        </p:nvSpPr>
        <p:spPr>
          <a:xfrm>
            <a:off x="1616765" y="4021188"/>
            <a:ext cx="2519591" cy="343501"/>
          </a:xfrm>
          <a:prstGeom prst="rect">
            <a:avLst/>
          </a:prstGeom>
          <a:noFill/>
          <a:ln w="25400">
            <a:solidFill>
              <a:schemeClr val="tx2"/>
            </a:solidFill>
          </a:ln>
        </p:spPr>
        <p:txBody>
          <a:bodyPr wrap="square" rtlCol="0" anchor="ctr">
            <a:noAutofit/>
          </a:bodyPr>
          <a:lstStyle/>
          <a:p>
            <a:pPr algn="ctr"/>
            <a:r>
              <a:rPr lang="en-US" sz="1400" b="1" dirty="0">
                <a:solidFill>
                  <a:schemeClr val="tx2"/>
                </a:solidFill>
              </a:rPr>
              <a:t>Group Happenings / Forum</a:t>
            </a:r>
          </a:p>
        </p:txBody>
      </p:sp>
      <p:cxnSp>
        <p:nvCxnSpPr>
          <p:cNvPr id="17" name="Straight Arrow Connector 16">
            <a:extLst>
              <a:ext uri="{FF2B5EF4-FFF2-40B4-BE49-F238E27FC236}">
                <a16:creationId xmlns:a16="http://schemas.microsoft.com/office/drawing/2014/main" id="{75E39C25-CA2E-AC44-9570-15C76A86ED57}"/>
              </a:ext>
            </a:extLst>
          </p:cNvPr>
          <p:cNvCxnSpPr>
            <a:cxnSpLocks/>
            <a:stCxn id="14" idx="3"/>
          </p:cNvCxnSpPr>
          <p:nvPr/>
        </p:nvCxnSpPr>
        <p:spPr>
          <a:xfrm>
            <a:off x="3942531" y="1577273"/>
            <a:ext cx="733523"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7E31F4E-CEA9-2948-B803-6DD82C3F989C}"/>
              </a:ext>
            </a:extLst>
          </p:cNvPr>
          <p:cNvCxnSpPr>
            <a:cxnSpLocks/>
          </p:cNvCxnSpPr>
          <p:nvPr/>
        </p:nvCxnSpPr>
        <p:spPr>
          <a:xfrm>
            <a:off x="4038971" y="5345552"/>
            <a:ext cx="637083"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D39169F-21C4-764A-9A0C-C36C94288C0D}"/>
              </a:ext>
            </a:extLst>
          </p:cNvPr>
          <p:cNvCxnSpPr>
            <a:cxnSpLocks/>
            <a:stCxn id="4" idx="3"/>
          </p:cNvCxnSpPr>
          <p:nvPr/>
        </p:nvCxnSpPr>
        <p:spPr>
          <a:xfrm>
            <a:off x="3875067" y="3297137"/>
            <a:ext cx="80098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4197CCD-ED9A-EF4A-8746-29FE6C3F230A}"/>
              </a:ext>
            </a:extLst>
          </p:cNvPr>
          <p:cNvCxnSpPr>
            <a:cxnSpLocks/>
            <a:stCxn id="15" idx="3"/>
          </p:cNvCxnSpPr>
          <p:nvPr/>
        </p:nvCxnSpPr>
        <p:spPr>
          <a:xfrm>
            <a:off x="4136355" y="4192938"/>
            <a:ext cx="226944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2CE88733-A51E-DD4D-9858-58DEF2734018}"/>
              </a:ext>
            </a:extLst>
          </p:cNvPr>
          <p:cNvCxnSpPr>
            <a:cxnSpLocks/>
            <a:stCxn id="11" idx="3"/>
          </p:cNvCxnSpPr>
          <p:nvPr/>
        </p:nvCxnSpPr>
        <p:spPr>
          <a:xfrm>
            <a:off x="3517697" y="5912802"/>
            <a:ext cx="1158357" cy="472758"/>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57BB67D7-44BF-704E-BB76-B8C5AC50D82C}"/>
              </a:ext>
            </a:extLst>
          </p:cNvPr>
          <p:cNvSpPr>
            <a:spLocks noGrp="1"/>
          </p:cNvSpPr>
          <p:nvPr>
            <p:ph type="title"/>
          </p:nvPr>
        </p:nvSpPr>
        <p:spPr>
          <a:xfrm>
            <a:off x="1405053" y="252910"/>
            <a:ext cx="9652370" cy="957911"/>
          </a:xfrm>
        </p:spPr>
        <p:txBody>
          <a:bodyPr>
            <a:normAutofit fontScale="90000"/>
          </a:bodyPr>
          <a:lstStyle/>
          <a:p>
            <a:r>
              <a:rPr lang="en-US" b="1" dirty="0">
                <a:solidFill>
                  <a:schemeClr val="accent1"/>
                </a:solidFill>
                <a:latin typeface="+mn-lt"/>
              </a:rPr>
              <a:t>Gather-ed Platform:  Learning Components</a:t>
            </a:r>
            <a:br>
              <a:rPr lang="en-US" sz="3600" b="1" dirty="0">
                <a:solidFill>
                  <a:schemeClr val="accent1"/>
                </a:solidFill>
                <a:latin typeface="+mn-lt"/>
              </a:rPr>
            </a:br>
            <a:endParaRPr lang="en-US" sz="3600" b="1" dirty="0">
              <a:solidFill>
                <a:schemeClr val="accent1"/>
              </a:solidFill>
              <a:latin typeface="+mn-lt"/>
            </a:endParaRPr>
          </a:p>
        </p:txBody>
      </p:sp>
    </p:spTree>
    <p:extLst>
      <p:ext uri="{BB962C8B-B14F-4D97-AF65-F5344CB8AC3E}">
        <p14:creationId xmlns:p14="http://schemas.microsoft.com/office/powerpoint/2010/main" val="422830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A793F5D-05C1-4D47-9672-D20D164AAB84}"/>
              </a:ext>
            </a:extLst>
          </p:cNvPr>
          <p:cNvGraphicFramePr>
            <a:graphicFrameLocks noGrp="1"/>
          </p:cNvGraphicFramePr>
          <p:nvPr>
            <p:ph idx="1"/>
          </p:nvPr>
        </p:nvGraphicFramePr>
        <p:xfrm>
          <a:off x="2152650" y="1848789"/>
          <a:ext cx="7886700" cy="2646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AA21C920-EBB6-2944-964A-9AAC146469EF}"/>
              </a:ext>
            </a:extLst>
          </p:cNvPr>
          <p:cNvSpPr>
            <a:spLocks noGrp="1"/>
          </p:cNvSpPr>
          <p:nvPr>
            <p:ph type="title"/>
          </p:nvPr>
        </p:nvSpPr>
        <p:spPr>
          <a:xfrm>
            <a:off x="2356334" y="780585"/>
            <a:ext cx="8121226" cy="744760"/>
          </a:xfrm>
        </p:spPr>
        <p:txBody>
          <a:bodyPr>
            <a:normAutofit/>
          </a:bodyPr>
          <a:lstStyle/>
          <a:p>
            <a:r>
              <a:rPr lang="en-US" sz="4000" b="1" dirty="0">
                <a:solidFill>
                  <a:schemeClr val="accent1"/>
                </a:solidFill>
                <a:latin typeface="+mn-lt"/>
              </a:rPr>
              <a:t>Roles Within a Gather-ed Group</a:t>
            </a:r>
          </a:p>
        </p:txBody>
      </p:sp>
    </p:spTree>
    <p:extLst>
      <p:ext uri="{BB962C8B-B14F-4D97-AF65-F5344CB8AC3E}">
        <p14:creationId xmlns:p14="http://schemas.microsoft.com/office/powerpoint/2010/main" val="196226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1B52E74-0FB7-8492-B5FD-41D11A19BF3E}"/>
              </a:ext>
            </a:extLst>
          </p:cNvPr>
          <p:cNvSpPr>
            <a:spLocks noGrp="1"/>
          </p:cNvSpPr>
          <p:nvPr>
            <p:ph type="title"/>
          </p:nvPr>
        </p:nvSpPr>
        <p:spPr>
          <a:xfrm>
            <a:off x="631261" y="495866"/>
            <a:ext cx="10684151" cy="931490"/>
          </a:xfrm>
        </p:spPr>
        <p:txBody>
          <a:bodyPr vert="horz" lIns="91440" tIns="45720" rIns="91440" bIns="45720" rtlCol="0" anchor="b">
            <a:normAutofit/>
          </a:bodyPr>
          <a:lstStyle/>
          <a:p>
            <a:pPr algn="ctr"/>
            <a:r>
              <a:rPr lang="en-US" b="1" dirty="0">
                <a:solidFill>
                  <a:schemeClr val="accent1"/>
                </a:solidFill>
                <a:latin typeface="+mn-lt"/>
              </a:rPr>
              <a:t>Responsibilities of Group Leaders</a:t>
            </a:r>
            <a:endParaRPr lang="en-US" kern="1200" dirty="0">
              <a:solidFill>
                <a:schemeClr val="tx2"/>
              </a:solidFill>
              <a:latin typeface="+mn-lt"/>
              <a:ea typeface="+mj-ea"/>
              <a:cs typeface="+mj-cs"/>
            </a:endParaRPr>
          </a:p>
        </p:txBody>
      </p:sp>
      <p:grpSp>
        <p:nvGrpSpPr>
          <p:cNvPr id="12" name="Group 11">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19" name="Freeform: Shape 18">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B3384A8B-C7F8-A8BD-04F8-F0D365D6F049}"/>
              </a:ext>
            </a:extLst>
          </p:cNvPr>
          <p:cNvSpPr txBox="1"/>
          <p:nvPr/>
        </p:nvSpPr>
        <p:spPr>
          <a:xfrm>
            <a:off x="804592" y="1653153"/>
            <a:ext cx="10582509" cy="4708981"/>
          </a:xfrm>
          <a:prstGeom prst="rect">
            <a:avLst/>
          </a:prstGeom>
          <a:noFill/>
        </p:spPr>
        <p:txBody>
          <a:bodyPr wrap="square">
            <a:spAutoFit/>
          </a:bodyPr>
          <a:lstStyle/>
          <a:p>
            <a:pPr marL="514350" indent="-514350">
              <a:buFont typeface="Arial" panose="020B0604020202020204" pitchFamily="34" charset="0"/>
              <a:buChar char="•"/>
            </a:pPr>
            <a:r>
              <a:rPr lang="en-US" sz="3000" dirty="0"/>
              <a:t>Each group leader will recruit up to 20 group members from their network of personal/professional colleagues</a:t>
            </a:r>
          </a:p>
          <a:p>
            <a:pPr marL="514350" indent="-514350">
              <a:buFont typeface="Arial" panose="020B0604020202020204" pitchFamily="34" charset="0"/>
              <a:buChar char="•"/>
            </a:pPr>
            <a:r>
              <a:rPr lang="en-US" sz="3000" dirty="0"/>
              <a:t>Group Leaders (GLs) </a:t>
            </a:r>
            <a:r>
              <a:rPr lang="en-US" sz="3000" u="sng" dirty="0"/>
              <a:t>do not </a:t>
            </a:r>
            <a:r>
              <a:rPr lang="en-US" sz="3000" dirty="0"/>
              <a:t>need to be experts in opioid prescribing; </a:t>
            </a:r>
            <a:r>
              <a:rPr lang="en-US" sz="3000" u="sng" dirty="0"/>
              <a:t>do not teach</a:t>
            </a:r>
            <a:r>
              <a:rPr lang="en-US" sz="3000" dirty="0"/>
              <a:t> curriculum</a:t>
            </a:r>
          </a:p>
          <a:p>
            <a:pPr marL="514350" indent="-514350">
              <a:buFont typeface="Arial" panose="020B0604020202020204" pitchFamily="34" charset="0"/>
              <a:buChar char="•"/>
            </a:pPr>
            <a:r>
              <a:rPr lang="en-US" sz="3000" dirty="0"/>
              <a:t>GLs will be trained in use of the e-platform (45-minute training session) </a:t>
            </a:r>
          </a:p>
          <a:p>
            <a:pPr marL="514350" indent="-514350">
              <a:buFont typeface="Arial" panose="020B0604020202020204" pitchFamily="34" charset="0"/>
              <a:buChar char="•"/>
            </a:pPr>
            <a:r>
              <a:rPr lang="en-US" sz="3000" dirty="0">
                <a:solidFill>
                  <a:prstClr val="black"/>
                </a:solidFill>
              </a:rPr>
              <a:t>During 4+ weeks, will facilitate/ encourage group members (learners) and  host one Zoom meeting</a:t>
            </a:r>
            <a:endParaRPr lang="en-US" sz="3000" dirty="0"/>
          </a:p>
          <a:p>
            <a:pPr marL="514350" indent="-514350">
              <a:buFont typeface="Arial" panose="020B0604020202020204" pitchFamily="34" charset="0"/>
              <a:buChar char="•"/>
            </a:pPr>
            <a:r>
              <a:rPr lang="en-US" sz="3000" dirty="0"/>
              <a:t>Overall time commitment of GLs – approximately 4 hours over </a:t>
            </a:r>
          </a:p>
          <a:p>
            <a:r>
              <a:rPr lang="en-US" sz="3000" dirty="0"/>
              <a:t>      4 - 5 weeks</a:t>
            </a:r>
          </a:p>
        </p:txBody>
      </p:sp>
    </p:spTree>
    <p:extLst>
      <p:ext uri="{BB962C8B-B14F-4D97-AF65-F5344CB8AC3E}">
        <p14:creationId xmlns:p14="http://schemas.microsoft.com/office/powerpoint/2010/main" val="638423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3E088A02-60C6-74D5-A61E-7F3A40FB67DB}"/>
              </a:ext>
            </a:extLst>
          </p:cNvPr>
          <p:cNvSpPr>
            <a:spLocks noGrp="1"/>
          </p:cNvSpPr>
          <p:nvPr>
            <p:ph type="title"/>
          </p:nvPr>
        </p:nvSpPr>
        <p:spPr>
          <a:xfrm>
            <a:off x="1834306" y="1754839"/>
            <a:ext cx="6794173" cy="1531182"/>
          </a:xfrm>
        </p:spPr>
        <p:txBody>
          <a:bodyPr vert="horz" lIns="91440" tIns="45720" rIns="91440" bIns="45720" rtlCol="0" anchor="b">
            <a:normAutofit fontScale="90000"/>
          </a:bodyPr>
          <a:lstStyle/>
          <a:p>
            <a:r>
              <a:rPr lang="en-US" b="1" dirty="0">
                <a:solidFill>
                  <a:schemeClr val="accent1"/>
                </a:solidFill>
                <a:latin typeface="+mn-lt"/>
              </a:rPr>
              <a:t>Group Members will receive 4.5 AMA PRA Category 1 credit and APCE credits . . . </a:t>
            </a:r>
            <a:endParaRPr lang="en-US" kern="1200" dirty="0">
              <a:solidFill>
                <a:schemeClr val="tx2"/>
              </a:solidFill>
              <a:latin typeface="+mn-lt"/>
              <a:ea typeface="+mj-ea"/>
              <a:cs typeface="+mj-cs"/>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A8B11CB0-12B7-C1FC-14A1-9BAE90E2AA1A}"/>
              </a:ext>
            </a:extLst>
          </p:cNvPr>
          <p:cNvSpPr txBox="1"/>
          <p:nvPr/>
        </p:nvSpPr>
        <p:spPr>
          <a:xfrm>
            <a:off x="3699307" y="3436150"/>
            <a:ext cx="7059432" cy="1384995"/>
          </a:xfrm>
          <a:prstGeom prst="rect">
            <a:avLst/>
          </a:prstGeom>
          <a:noFill/>
        </p:spPr>
        <p:txBody>
          <a:bodyPr wrap="square" rtlCol="0">
            <a:spAutoFit/>
          </a:bodyPr>
          <a:lstStyle/>
          <a:p>
            <a:pPr lvl="1"/>
            <a:r>
              <a:rPr lang="en-US" sz="4200" b="1" dirty="0">
                <a:solidFill>
                  <a:schemeClr val="accent1"/>
                </a:solidFill>
              </a:rPr>
              <a:t>Group Leaders will receive an honorarium</a:t>
            </a:r>
            <a:endParaRPr lang="en-US" sz="4200" dirty="0"/>
          </a:p>
        </p:txBody>
      </p:sp>
    </p:spTree>
    <p:extLst>
      <p:ext uri="{BB962C8B-B14F-4D97-AF65-F5344CB8AC3E}">
        <p14:creationId xmlns:p14="http://schemas.microsoft.com/office/powerpoint/2010/main" val="2097518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627</Words>
  <Application>Microsoft Macintosh PowerPoint</Application>
  <PresentationFormat>Widescreen</PresentationFormat>
  <Paragraphs>76</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Ubuntu</vt:lpstr>
      <vt:lpstr>Office Theme</vt:lpstr>
      <vt:lpstr>PowerPoint Presentation</vt:lpstr>
      <vt:lpstr>Program Implementation Team Contacts*</vt:lpstr>
      <vt:lpstr>What is Opioid Analgesic  Risk Evaluation Mitigation Strategy (REMS)?</vt:lpstr>
      <vt:lpstr>Overall Goals of Curriculum </vt:lpstr>
      <vt:lpstr>PowerPoint Presentation</vt:lpstr>
      <vt:lpstr>Gather-ed Platform:  Learning Components </vt:lpstr>
      <vt:lpstr>Roles Within a Gather-ed Group</vt:lpstr>
      <vt:lpstr>Responsibilities of Group Leaders</vt:lpstr>
      <vt:lpstr>Group Members will receive 4.5 AMA PRA Category 1 credit and APCE credits . . . </vt:lpstr>
      <vt:lpstr>Additional Benefits of Serving as a Group Leader</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Pashman</dc:creator>
  <cp:lastModifiedBy>Microsoft Office User</cp:lastModifiedBy>
  <cp:revision>5</cp:revision>
  <dcterms:created xsi:type="dcterms:W3CDTF">2022-05-26T01:58:44Z</dcterms:created>
  <dcterms:modified xsi:type="dcterms:W3CDTF">2022-08-01T23:15:12Z</dcterms:modified>
</cp:coreProperties>
</file>